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DM Sans" pitchFamily="2" charset="77"/>
      <p:regular r:id="rId30"/>
      <p:bold r:id="rId31"/>
    </p:embeddedFont>
    <p:embeddedFont>
      <p:font typeface="DM Sans Bold" pitchFamily="2" charset="77"/>
      <p:regular r:id="rId32"/>
      <p:bold r:id="rId33"/>
    </p:embeddedFont>
    <p:embeddedFont>
      <p:font typeface="Higuen Elegant Serif" pitchFamily="2" charset="0"/>
      <p:regular r:id="rId34"/>
    </p:embeddedFont>
    <p:embeddedFont>
      <p:font typeface="HK Grotesk" pitchFamily="2" charset="77"/>
      <p:regular r:id="rId35"/>
    </p:embeddedFont>
    <p:embeddedFont>
      <p:font typeface="Open Sans Bold" panose="020B0806030504020204" pitchFamily="34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1" autoAdjust="0"/>
    <p:restoredTop sz="94648" autoAdjust="0"/>
  </p:normalViewPr>
  <p:slideViewPr>
    <p:cSldViewPr>
      <p:cViewPr varScale="1">
        <p:scale>
          <a:sx n="55" d="100"/>
          <a:sy n="55" d="100"/>
        </p:scale>
        <p:origin x="208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5" Type="http://schemas.openxmlformats.org/officeDocument/2006/relationships/image" Target="../media/image111.png"/><Relationship Id="rId4" Type="http://schemas.openxmlformats.org/officeDocument/2006/relationships/image" Target="../media/image11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5" Type="http://schemas.openxmlformats.org/officeDocument/2006/relationships/image" Target="../media/image116.png"/><Relationship Id="rId4" Type="http://schemas.openxmlformats.org/officeDocument/2006/relationships/image" Target="../media/image11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13" Type="http://schemas.openxmlformats.org/officeDocument/2006/relationships/image" Target="../media/image126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hyperlink" Target="https://n9.cl/58w6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svg"/><Relationship Id="rId11" Type="http://schemas.openxmlformats.org/officeDocument/2006/relationships/hyperlink" Target="https://n9.cl/3smcb" TargetMode="External"/><Relationship Id="rId5" Type="http://schemas.openxmlformats.org/officeDocument/2006/relationships/image" Target="../media/image122.png"/><Relationship Id="rId15" Type="http://schemas.openxmlformats.org/officeDocument/2006/relationships/hyperlink" Target="https://wa.me/5491124713204" TargetMode="External"/><Relationship Id="rId10" Type="http://schemas.openxmlformats.org/officeDocument/2006/relationships/hyperlink" Target="https://drive.google.com/file/d/10Me7K0qUu1pDytD6zr0_73xG2kkcvNpj/view?usp=drive_link" TargetMode="External"/><Relationship Id="rId4" Type="http://schemas.openxmlformats.org/officeDocument/2006/relationships/image" Target="../media/image121.svg"/><Relationship Id="rId9" Type="http://schemas.openxmlformats.org/officeDocument/2006/relationships/hyperlink" Target="https://n9.cl/ci1px" TargetMode="External"/><Relationship Id="rId14" Type="http://schemas.openxmlformats.org/officeDocument/2006/relationships/image" Target="../media/image1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4244556" cy="4244556"/>
          </a:xfrm>
          <a:custGeom>
            <a:avLst/>
            <a:gdLst/>
            <a:ahLst/>
            <a:cxnLst/>
            <a:rect l="l" t="t" r="r" b="b"/>
            <a:pathLst>
              <a:path w="4244556" h="4244556">
                <a:moveTo>
                  <a:pt x="0" y="0"/>
                </a:moveTo>
                <a:lnTo>
                  <a:pt x="4244556" y="0"/>
                </a:lnTo>
                <a:lnTo>
                  <a:pt x="4244556" y="4244556"/>
                </a:lnTo>
                <a:lnTo>
                  <a:pt x="0" y="424455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TextBox 4"/>
          <p:cNvSpPr txBox="1"/>
          <p:nvPr/>
        </p:nvSpPr>
        <p:spPr>
          <a:xfrm>
            <a:off x="1028700" y="5894704"/>
            <a:ext cx="14504304" cy="4309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66"/>
              </a:lnSpc>
            </a:pPr>
            <a:r>
              <a:rPr lang="en-US" sz="12333">
                <a:solidFill>
                  <a:srgbClr val="000000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PROMOS </a:t>
            </a:r>
          </a:p>
          <a:p>
            <a:pPr algn="l">
              <a:lnSpc>
                <a:spcPts val="17266"/>
              </a:lnSpc>
            </a:pPr>
            <a:r>
              <a:rPr lang="en-US" sz="12333">
                <a:solidFill>
                  <a:srgbClr val="000000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MAYO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657824" y="4766215"/>
            <a:ext cx="5739780" cy="5438002"/>
            <a:chOff x="0" y="0"/>
            <a:chExt cx="7653040" cy="7250669"/>
          </a:xfrm>
        </p:grpSpPr>
        <p:sp>
          <p:nvSpPr>
            <p:cNvPr id="6" name="Freeform 6"/>
            <p:cNvSpPr/>
            <p:nvPr/>
          </p:nvSpPr>
          <p:spPr>
            <a:xfrm rot="520029">
              <a:off x="436026" y="474951"/>
              <a:ext cx="6780987" cy="6300767"/>
            </a:xfrm>
            <a:custGeom>
              <a:avLst/>
              <a:gdLst/>
              <a:ahLst/>
              <a:cxnLst/>
              <a:rect l="l" t="t" r="r" b="b"/>
              <a:pathLst>
                <a:path w="6780987" h="6300767">
                  <a:moveTo>
                    <a:pt x="0" y="0"/>
                  </a:moveTo>
                  <a:lnTo>
                    <a:pt x="6780988" y="0"/>
                  </a:lnTo>
                  <a:lnTo>
                    <a:pt x="6780988" y="6300767"/>
                  </a:lnTo>
                  <a:lnTo>
                    <a:pt x="0" y="63007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 rot="507154">
              <a:off x="874167" y="587964"/>
              <a:ext cx="5922907" cy="5952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60"/>
                </a:lnSpc>
              </a:pPr>
              <a:r>
                <a:rPr lang="en-US" sz="64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Aprovecha  3 cuotas a partir de $200.000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7604432" y="179781"/>
            <a:ext cx="2499624" cy="2499624"/>
          </a:xfrm>
          <a:custGeom>
            <a:avLst/>
            <a:gdLst/>
            <a:ahLst/>
            <a:cxnLst/>
            <a:rect l="l" t="t" r="r" b="b"/>
            <a:pathLst>
              <a:path w="2499624" h="2499624">
                <a:moveTo>
                  <a:pt x="0" y="0"/>
                </a:moveTo>
                <a:lnTo>
                  <a:pt x="2499624" y="0"/>
                </a:lnTo>
                <a:lnTo>
                  <a:pt x="2499624" y="2499624"/>
                </a:lnTo>
                <a:lnTo>
                  <a:pt x="0" y="24996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604432" y="4339040"/>
            <a:ext cx="2499624" cy="2499624"/>
          </a:xfrm>
          <a:custGeom>
            <a:avLst/>
            <a:gdLst/>
            <a:ahLst/>
            <a:cxnLst/>
            <a:rect l="l" t="t" r="r" b="b"/>
            <a:pathLst>
              <a:path w="2499624" h="2499624">
                <a:moveTo>
                  <a:pt x="0" y="0"/>
                </a:moveTo>
                <a:lnTo>
                  <a:pt x="2499624" y="0"/>
                </a:lnTo>
                <a:lnTo>
                  <a:pt x="2499624" y="2499624"/>
                </a:lnTo>
                <a:lnTo>
                  <a:pt x="0" y="24996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0" name="Group 10"/>
          <p:cNvGrpSpPr/>
          <p:nvPr/>
        </p:nvGrpSpPr>
        <p:grpSpPr>
          <a:xfrm>
            <a:off x="7302595" y="3150978"/>
            <a:ext cx="5918727" cy="1016612"/>
            <a:chOff x="0" y="0"/>
            <a:chExt cx="1558842" cy="2677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58842" cy="267750"/>
            </a:xfrm>
            <a:custGeom>
              <a:avLst/>
              <a:gdLst/>
              <a:ahLst/>
              <a:cxnLst/>
              <a:rect l="l" t="t" r="r" b="b"/>
              <a:pathLst>
                <a:path w="1558842" h="267750">
                  <a:moveTo>
                    <a:pt x="0" y="0"/>
                  </a:moveTo>
                  <a:lnTo>
                    <a:pt x="1558842" y="0"/>
                  </a:lnTo>
                  <a:lnTo>
                    <a:pt x="1558842" y="267750"/>
                  </a:lnTo>
                  <a:lnTo>
                    <a:pt x="0" y="267750"/>
                  </a:lnTo>
                  <a:close/>
                </a:path>
              </a:pathLst>
            </a:custGeom>
            <a:solidFill>
              <a:srgbClr val="8B60E6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558842" cy="324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2263" y="2907761"/>
            <a:ext cx="6783586" cy="1259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Importados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4002936" cy="4518994"/>
            <a:chOff x="0" y="0"/>
            <a:chExt cx="17214971" cy="194343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56732" y="413076"/>
            <a:ext cx="4866819" cy="4518994"/>
            <a:chOff x="0" y="0"/>
            <a:chExt cx="708240" cy="65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8240" cy="657623"/>
            </a:xfrm>
            <a:custGeom>
              <a:avLst/>
              <a:gdLst/>
              <a:ahLst/>
              <a:cxnLst/>
              <a:rect l="l" t="t" r="r" b="b"/>
              <a:pathLst>
                <a:path w="708240" h="657623">
                  <a:moveTo>
                    <a:pt x="0" y="0"/>
                  </a:moveTo>
                  <a:lnTo>
                    <a:pt x="708240" y="0"/>
                  </a:lnTo>
                  <a:lnTo>
                    <a:pt x="708240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08240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49669" y="389809"/>
            <a:ext cx="4328430" cy="4518994"/>
            <a:chOff x="0" y="0"/>
            <a:chExt cx="18614786" cy="194343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37929" y="413076"/>
            <a:ext cx="4328430" cy="4518994"/>
            <a:chOff x="0" y="0"/>
            <a:chExt cx="18614786" cy="194343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6733" y="5296279"/>
            <a:ext cx="4002936" cy="4518994"/>
            <a:chOff x="0" y="0"/>
            <a:chExt cx="17214971" cy="194343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254300" y="5245226"/>
            <a:ext cx="4866819" cy="4518994"/>
            <a:chOff x="0" y="0"/>
            <a:chExt cx="708240" cy="6576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8240" cy="657623"/>
            </a:xfrm>
            <a:custGeom>
              <a:avLst/>
              <a:gdLst/>
              <a:ahLst/>
              <a:cxnLst/>
              <a:rect l="l" t="t" r="r" b="b"/>
              <a:pathLst>
                <a:path w="708240" h="657623">
                  <a:moveTo>
                    <a:pt x="0" y="0"/>
                  </a:moveTo>
                  <a:lnTo>
                    <a:pt x="708240" y="0"/>
                  </a:lnTo>
                  <a:lnTo>
                    <a:pt x="708240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708240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249669" y="5296279"/>
            <a:ext cx="4328430" cy="4518994"/>
            <a:chOff x="0" y="0"/>
            <a:chExt cx="18614786" cy="1943432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737929" y="5319546"/>
            <a:ext cx="4328430" cy="4518994"/>
            <a:chOff x="0" y="0"/>
            <a:chExt cx="18614786" cy="1943432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351718" y="6255521"/>
            <a:ext cx="4676847" cy="148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Medida:  2 panos de 140x210cm.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Estamapadas (consulte por la imagen con detalle)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Colores: Arena, Gris y Vison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693200" y="8327335"/>
            <a:ext cx="3335365" cy="60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2"/>
              </a:lnSpc>
            </a:pPr>
            <a:r>
              <a:rPr lang="en-US" sz="354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$65.300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452516" y="544457"/>
            <a:ext cx="4576049" cy="67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297)JGO CORTINAS SIMIL GASA- JEAN CARTIER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202674" y="3612882"/>
            <a:ext cx="2602186" cy="58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35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$56.900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351718" y="1349051"/>
            <a:ext cx="4676847" cy="1100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Simil gasa de algodon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Con cinta fruncidora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 panos de 270x205cm.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452516" y="5450927"/>
            <a:ext cx="4576049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283/84/85) JGO CORTINAS BLOCKOUT  - JEAN CARTIER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1708719" y="272494"/>
            <a:ext cx="4658113" cy="4518994"/>
            <a:chOff x="0" y="0"/>
            <a:chExt cx="20032614" cy="194343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032614" cy="19434321"/>
            </a:xfrm>
            <a:custGeom>
              <a:avLst/>
              <a:gdLst/>
              <a:ahLst/>
              <a:cxnLst/>
              <a:rect l="l" t="t" r="r" b="b"/>
              <a:pathLst>
                <a:path w="20032614" h="19434321">
                  <a:moveTo>
                    <a:pt x="17945883" y="0"/>
                  </a:moveTo>
                  <a:lnTo>
                    <a:pt x="2086731" y="0"/>
                  </a:lnTo>
                  <a:cubicBezTo>
                    <a:pt x="93485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7945883" y="19434321"/>
                  </a:lnTo>
                  <a:cubicBezTo>
                    <a:pt x="19097758" y="19434321"/>
                    <a:pt x="20032614" y="18527387"/>
                    <a:pt x="20032614" y="17409913"/>
                  </a:cubicBezTo>
                  <a:lnTo>
                    <a:pt x="20032614" y="0"/>
                  </a:lnTo>
                  <a:lnTo>
                    <a:pt x="17945883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66831" y="272494"/>
            <a:ext cx="10835695" cy="4518994"/>
            <a:chOff x="0" y="0"/>
            <a:chExt cx="1576856" cy="65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76856" cy="657623"/>
            </a:xfrm>
            <a:custGeom>
              <a:avLst/>
              <a:gdLst/>
              <a:ahLst/>
              <a:cxnLst/>
              <a:rect l="l" t="t" r="r" b="b"/>
              <a:pathLst>
                <a:path w="1576856" h="657623">
                  <a:moveTo>
                    <a:pt x="0" y="0"/>
                  </a:moveTo>
                  <a:lnTo>
                    <a:pt x="1576856" y="0"/>
                  </a:lnTo>
                  <a:lnTo>
                    <a:pt x="1576856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576856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08719" y="5180188"/>
            <a:ext cx="4002936" cy="4518994"/>
            <a:chOff x="0" y="0"/>
            <a:chExt cx="17214971" cy="194343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917609" y="4980197"/>
            <a:ext cx="6284918" cy="4518994"/>
            <a:chOff x="0" y="0"/>
            <a:chExt cx="914608" cy="6576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14608" cy="657623"/>
            </a:xfrm>
            <a:custGeom>
              <a:avLst/>
              <a:gdLst/>
              <a:ahLst/>
              <a:cxnLst/>
              <a:rect l="l" t="t" r="r" b="b"/>
              <a:pathLst>
                <a:path w="914608" h="657623">
                  <a:moveTo>
                    <a:pt x="0" y="0"/>
                  </a:moveTo>
                  <a:lnTo>
                    <a:pt x="914608" y="0"/>
                  </a:lnTo>
                  <a:lnTo>
                    <a:pt x="914608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914608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014448" y="5423191"/>
            <a:ext cx="4600368" cy="3772302"/>
          </a:xfrm>
          <a:custGeom>
            <a:avLst/>
            <a:gdLst/>
            <a:ahLst/>
            <a:cxnLst/>
            <a:rect l="l" t="t" r="r" b="b"/>
            <a:pathLst>
              <a:path w="4600368" h="3772302">
                <a:moveTo>
                  <a:pt x="0" y="0"/>
                </a:moveTo>
                <a:lnTo>
                  <a:pt x="4600368" y="0"/>
                </a:lnTo>
                <a:lnTo>
                  <a:pt x="4600368" y="3772302"/>
                </a:lnTo>
                <a:lnTo>
                  <a:pt x="0" y="377230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4" name="TextBox 14"/>
          <p:cNvSpPr txBox="1"/>
          <p:nvPr/>
        </p:nvSpPr>
        <p:spPr>
          <a:xfrm>
            <a:off x="11833604" y="8030123"/>
            <a:ext cx="4166395" cy="1210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4"/>
              </a:lnSpc>
            </a:pPr>
            <a:r>
              <a:rPr lang="en-US" sz="355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Desde</a:t>
            </a:r>
          </a:p>
          <a:p>
            <a:pPr algn="ctr">
              <a:lnSpc>
                <a:spcPts val="4974"/>
              </a:lnSpc>
            </a:pPr>
            <a:r>
              <a:rPr lang="en-US" sz="355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$33.000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35609" y="566239"/>
            <a:ext cx="5659571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424)ALFOMBRA DE BANO- JEAN CARTIER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615709" y="3628632"/>
            <a:ext cx="2602186" cy="58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35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$14.000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35609" y="1687956"/>
            <a:ext cx="4676847" cy="148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100% algodon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60x40cm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Colores: Verde/ Gris suave/ Camel claro/ Malva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73552" y="5306644"/>
            <a:ext cx="4576049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JUEGO DE TOALLA Y TOALLON FRANCO VALENTE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23153" y="5958420"/>
            <a:ext cx="4676847" cy="148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100% Algodon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500 y 560 gr x mt2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Colores: Azul, Blanco, Negro, Gris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Consultanos por tu color de preferencia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4002936" cy="4518994"/>
            <a:chOff x="0" y="0"/>
            <a:chExt cx="17214971" cy="194343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413076"/>
            <a:ext cx="8979551" cy="4518994"/>
            <a:chOff x="0" y="0"/>
            <a:chExt cx="1306742" cy="65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6742" cy="657623"/>
            </a:xfrm>
            <a:custGeom>
              <a:avLst/>
              <a:gdLst/>
              <a:ahLst/>
              <a:cxnLst/>
              <a:rect l="l" t="t" r="r" b="b"/>
              <a:pathLst>
                <a:path w="1306742" h="657623">
                  <a:moveTo>
                    <a:pt x="0" y="0"/>
                  </a:moveTo>
                  <a:lnTo>
                    <a:pt x="1306742" y="0"/>
                  </a:lnTo>
                  <a:lnTo>
                    <a:pt x="1306742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06742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49669" y="389809"/>
            <a:ext cx="4328430" cy="4518994"/>
            <a:chOff x="0" y="0"/>
            <a:chExt cx="18614786" cy="194343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6733" y="5296279"/>
            <a:ext cx="4002936" cy="4518994"/>
            <a:chOff x="0" y="0"/>
            <a:chExt cx="17214971" cy="194343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5245226"/>
            <a:ext cx="8977119" cy="4518994"/>
            <a:chOff x="0" y="0"/>
            <a:chExt cx="1306388" cy="6576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06388" cy="657623"/>
            </a:xfrm>
            <a:custGeom>
              <a:avLst/>
              <a:gdLst/>
              <a:ahLst/>
              <a:cxnLst/>
              <a:rect l="l" t="t" r="r" b="b"/>
              <a:pathLst>
                <a:path w="1306388" h="657623">
                  <a:moveTo>
                    <a:pt x="0" y="0"/>
                  </a:moveTo>
                  <a:lnTo>
                    <a:pt x="1306388" y="0"/>
                  </a:lnTo>
                  <a:lnTo>
                    <a:pt x="1306388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306388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249669" y="5296279"/>
            <a:ext cx="4328430" cy="4518994"/>
            <a:chOff x="0" y="0"/>
            <a:chExt cx="18614786" cy="194343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403565" y="6024667"/>
            <a:ext cx="8258410" cy="2243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Exfoliante de células muertas de la piel para una piel joven.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El masaje y la aplicación de crema hace que penetren mejor en la piel y la mantenga hidratada y nutrida.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Funciona con 2 Pilas AA (no incluidas)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Ideal como regalo empresarial, para cumpleaños o aniversarios.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Incluye 5 cabezales intercambiables para distintos tratamientos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693200" y="8346385"/>
            <a:ext cx="3335365" cy="469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2"/>
              </a:lnSpc>
            </a:pPr>
            <a:r>
              <a:rPr lang="en-US" sz="284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$9900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03565" y="1030947"/>
            <a:ext cx="8258410" cy="3386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Capacidad: 0,4 L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Tensión nominal: 18,5 V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Grado de vacío: 5000 PA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Tiempo de carga: aproximadamente 3 horas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Capacidad de la batería: corriente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Ruido: aproximadamente 80 dB a una distancia de 1 m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Resistencia a la temperatura: (-20 C +50 C)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Temperatura de almacenamiento: (-20 C +50 C)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Velocidad: 35000 rpm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03565" y="683553"/>
            <a:ext cx="8107708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ASPIRADORA PORTÁTIL BATERÍA MULTIFUNCIÓN PREMIUM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03565" y="5410574"/>
            <a:ext cx="6667057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CEPILLO FACIAL 5 EN 1 MASAJEADOR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5059789" y="3359791"/>
            <a:ext cx="2602186" cy="58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35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$56.800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4002936" cy="4518994"/>
            <a:chOff x="0" y="0"/>
            <a:chExt cx="17214971" cy="194343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413076"/>
            <a:ext cx="8979551" cy="4518994"/>
            <a:chOff x="0" y="0"/>
            <a:chExt cx="1306742" cy="65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6742" cy="657623"/>
            </a:xfrm>
            <a:custGeom>
              <a:avLst/>
              <a:gdLst/>
              <a:ahLst/>
              <a:cxnLst/>
              <a:rect l="l" t="t" r="r" b="b"/>
              <a:pathLst>
                <a:path w="1306742" h="657623">
                  <a:moveTo>
                    <a:pt x="0" y="0"/>
                  </a:moveTo>
                  <a:lnTo>
                    <a:pt x="1306742" y="0"/>
                  </a:lnTo>
                  <a:lnTo>
                    <a:pt x="1306742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06742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49669" y="389809"/>
            <a:ext cx="4328430" cy="4518994"/>
            <a:chOff x="0" y="0"/>
            <a:chExt cx="18614786" cy="194343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6733" y="5313070"/>
            <a:ext cx="4002936" cy="4518994"/>
            <a:chOff x="0" y="0"/>
            <a:chExt cx="17214971" cy="194343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5143500"/>
            <a:ext cx="8979551" cy="4518994"/>
            <a:chOff x="0" y="0"/>
            <a:chExt cx="1306742" cy="6576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06742" cy="657623"/>
            </a:xfrm>
            <a:custGeom>
              <a:avLst/>
              <a:gdLst/>
              <a:ahLst/>
              <a:cxnLst/>
              <a:rect l="l" t="t" r="r" b="b"/>
              <a:pathLst>
                <a:path w="1306742" h="657623">
                  <a:moveTo>
                    <a:pt x="0" y="0"/>
                  </a:moveTo>
                  <a:lnTo>
                    <a:pt x="1306742" y="0"/>
                  </a:lnTo>
                  <a:lnTo>
                    <a:pt x="1306742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306742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249669" y="5313070"/>
            <a:ext cx="4328430" cy="4518994"/>
            <a:chOff x="0" y="0"/>
            <a:chExt cx="18614786" cy="194343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403565" y="1030947"/>
            <a:ext cx="8258410" cy="2624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Secado rápido y volumen en un solo paso, ideal para todos los tipos de cabellos.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Potencia: 1000W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Voltaje: 220V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3 intensidades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Medidas: 31.5cm x 11cm</a:t>
            </a: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403565" y="683553"/>
            <a:ext cx="8107708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CEPILLO ELECTRICO SECADOR DE PELO VOLUMINIZADOR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59789" y="3969536"/>
            <a:ext cx="2602186" cy="58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35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$28.500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04570" y="6095882"/>
            <a:ext cx="8258410" cy="3386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Lámpara LED UV.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Sensor inteligen integrado.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Soporte 2 en 1 para cepillo de dientes.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Viene con dispensador de pasta, reduce el desperdicio.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Puede desinfectar 4 cepillos de dientes a la vez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8. Se carga automáticamente por energía solar o por cable USB.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Tiempo de carga: 6 horas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Medidas: 19cm x 4.7cm x 12.5cm</a:t>
            </a: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03565" y="5606814"/>
            <a:ext cx="8107708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DISPENSER PASTA DENTAL PORTA CEPILLO DE DIENTES INTELIGENTE LUZ UV ESTERILIZA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059789" y="8892797"/>
            <a:ext cx="2602186" cy="58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35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$15.500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4002936" cy="4518994"/>
            <a:chOff x="0" y="0"/>
            <a:chExt cx="17214971" cy="194343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413076"/>
            <a:ext cx="8979551" cy="4518994"/>
            <a:chOff x="0" y="0"/>
            <a:chExt cx="1306742" cy="65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6742" cy="657623"/>
            </a:xfrm>
            <a:custGeom>
              <a:avLst/>
              <a:gdLst/>
              <a:ahLst/>
              <a:cxnLst/>
              <a:rect l="l" t="t" r="r" b="b"/>
              <a:pathLst>
                <a:path w="1306742" h="657623">
                  <a:moveTo>
                    <a:pt x="0" y="0"/>
                  </a:moveTo>
                  <a:lnTo>
                    <a:pt x="1306742" y="0"/>
                  </a:lnTo>
                  <a:lnTo>
                    <a:pt x="1306742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06742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49669" y="389809"/>
            <a:ext cx="4328430" cy="4518994"/>
            <a:chOff x="0" y="0"/>
            <a:chExt cx="18614786" cy="194343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5591" y="5465470"/>
            <a:ext cx="4002936" cy="4518994"/>
            <a:chOff x="0" y="0"/>
            <a:chExt cx="17214971" cy="194343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02858" y="5488737"/>
            <a:ext cx="8979551" cy="4518994"/>
            <a:chOff x="0" y="0"/>
            <a:chExt cx="1306742" cy="6576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06742" cy="657623"/>
            </a:xfrm>
            <a:custGeom>
              <a:avLst/>
              <a:gdLst/>
              <a:ahLst/>
              <a:cxnLst/>
              <a:rect l="l" t="t" r="r" b="b"/>
              <a:pathLst>
                <a:path w="1306742" h="657623">
                  <a:moveTo>
                    <a:pt x="0" y="0"/>
                  </a:moveTo>
                  <a:lnTo>
                    <a:pt x="1306742" y="0"/>
                  </a:lnTo>
                  <a:lnTo>
                    <a:pt x="1306742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306742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208527" y="5465470"/>
            <a:ext cx="4328430" cy="4518994"/>
            <a:chOff x="0" y="0"/>
            <a:chExt cx="18614786" cy="194343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403565" y="1030947"/>
            <a:ext cx="8258410" cy="186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Material: ABS + vidrio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Tamaño: diámetro 4 cm, altura 17,5 cm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Capacidad: 100 ml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Color: Oro</a:t>
            </a: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403565" y="683553"/>
            <a:ext cx="8107708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ROCIADOR ACEITE SPRAY ACETO COCINA CONDIMENTO PULVERIZADOR VIDRIO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59789" y="3359791"/>
            <a:ext cx="2602186" cy="58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35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$4.700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52863" y="6217199"/>
            <a:ext cx="8258410" cy="3767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Perfecto para cortar ensaladas de verduras y frutas, cortar varios alimentos, cortar nueces, hierbas, verduras, pesto, hummus, guacamole, carne, etc.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Fácil limpieza: las partes se separan de manera sencilla, lo cual ayuda a una limpieza más eficiente. 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Material: ABS, PP y acrílico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Cuchillas de acero inoxidable 420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Capacidad: 200gr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Tamaño: 8.3cm x 12.5cm</a:t>
            </a: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362423" y="5759214"/>
            <a:ext cx="8107708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CHOPERA PICADOR TRITURADOR MANUAL VEGETALES MULTIUSO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5018647" y="8435451"/>
            <a:ext cx="2602186" cy="58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35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$7.900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4002936" cy="4518994"/>
            <a:chOff x="0" y="0"/>
            <a:chExt cx="17214971" cy="194343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413076"/>
            <a:ext cx="8979551" cy="4518994"/>
            <a:chOff x="0" y="0"/>
            <a:chExt cx="1306742" cy="65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6742" cy="657623"/>
            </a:xfrm>
            <a:custGeom>
              <a:avLst/>
              <a:gdLst/>
              <a:ahLst/>
              <a:cxnLst/>
              <a:rect l="l" t="t" r="r" b="b"/>
              <a:pathLst>
                <a:path w="1306742" h="657623">
                  <a:moveTo>
                    <a:pt x="0" y="0"/>
                  </a:moveTo>
                  <a:lnTo>
                    <a:pt x="1306742" y="0"/>
                  </a:lnTo>
                  <a:lnTo>
                    <a:pt x="1306742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06742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49669" y="389809"/>
            <a:ext cx="4328430" cy="4518994"/>
            <a:chOff x="0" y="0"/>
            <a:chExt cx="18614786" cy="194343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6733" y="5296279"/>
            <a:ext cx="4002936" cy="4518994"/>
            <a:chOff x="0" y="0"/>
            <a:chExt cx="17214971" cy="194343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5245226"/>
            <a:ext cx="8977119" cy="4518994"/>
            <a:chOff x="0" y="0"/>
            <a:chExt cx="1306388" cy="6576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06388" cy="657623"/>
            </a:xfrm>
            <a:custGeom>
              <a:avLst/>
              <a:gdLst/>
              <a:ahLst/>
              <a:cxnLst/>
              <a:rect l="l" t="t" r="r" b="b"/>
              <a:pathLst>
                <a:path w="1306388" h="657623">
                  <a:moveTo>
                    <a:pt x="0" y="0"/>
                  </a:moveTo>
                  <a:lnTo>
                    <a:pt x="1306388" y="0"/>
                  </a:lnTo>
                  <a:lnTo>
                    <a:pt x="1306388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306388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249669" y="5296279"/>
            <a:ext cx="4328430" cy="4518994"/>
            <a:chOff x="0" y="0"/>
            <a:chExt cx="18614786" cy="194343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503354" y="5986567"/>
            <a:ext cx="8258410" cy="3767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🧬 15 DATOS CORPORALES: Obtené un desglose detallado que incluye Peso, IMC (Índice de Masa Corporal), % de Grasa, Masa Muscular, Agua, Grasa Visceral, Masa Ósea, Proteína, Tasa Metabólica (Calorías) y mucho más.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🛰️ SENSORES AVANZADOS: Equipada con 4 sensores de alta precisión y 4 electrodos que garantizan un análisis rápido y extremadamente exacto cada vez que la usás.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📶 CONEXIÓN BLUETOOTH: Sincronizá todos tus resultados con la App para celular. Llevá un registro histórico de tus avances, gráficos de evolución y metas personales de forma automática.</a:t>
            </a: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244465" y="9284447"/>
            <a:ext cx="3335365" cy="469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2"/>
              </a:lnSpc>
            </a:pPr>
            <a:r>
              <a:rPr lang="en-US" sz="284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$21.500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03565" y="1030947"/>
            <a:ext cx="8258410" cy="300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Medidas: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Tapa 1: 20,50 cm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Tapa 2: 16,50 cm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Tapa 3: 14,50 cm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Tapa 4: 11,50 cm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Tapa 5: 9,50 cm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Tapa 6: 6,50 cm</a:t>
            </a: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403565" y="683553"/>
            <a:ext cx="8107708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TAPAS DE SILICONA PACK DE 6 COCINA CIRCULARES MULTIUSO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03565" y="5410574"/>
            <a:ext cx="6667057" cy="67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BALANZA CORPORAL INTELIGENTE BLUETOOTH MEDIDOR DE GRASA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5059789" y="3969536"/>
            <a:ext cx="2602186" cy="58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35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$4.400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4002936" cy="4518994"/>
            <a:chOff x="0" y="0"/>
            <a:chExt cx="17214971" cy="194343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413076"/>
            <a:ext cx="8979551" cy="4518994"/>
            <a:chOff x="0" y="0"/>
            <a:chExt cx="1306742" cy="65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6742" cy="657623"/>
            </a:xfrm>
            <a:custGeom>
              <a:avLst/>
              <a:gdLst/>
              <a:ahLst/>
              <a:cxnLst/>
              <a:rect l="l" t="t" r="r" b="b"/>
              <a:pathLst>
                <a:path w="1306742" h="657623">
                  <a:moveTo>
                    <a:pt x="0" y="0"/>
                  </a:moveTo>
                  <a:lnTo>
                    <a:pt x="1306742" y="0"/>
                  </a:lnTo>
                  <a:lnTo>
                    <a:pt x="1306742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06742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49669" y="389809"/>
            <a:ext cx="4328430" cy="4518994"/>
            <a:chOff x="0" y="0"/>
            <a:chExt cx="18614786" cy="194343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6733" y="5296279"/>
            <a:ext cx="4002936" cy="4518994"/>
            <a:chOff x="0" y="0"/>
            <a:chExt cx="17214971" cy="194343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5245226"/>
            <a:ext cx="8977119" cy="4518994"/>
            <a:chOff x="0" y="0"/>
            <a:chExt cx="1306388" cy="6576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06388" cy="657623"/>
            </a:xfrm>
            <a:custGeom>
              <a:avLst/>
              <a:gdLst/>
              <a:ahLst/>
              <a:cxnLst/>
              <a:rect l="l" t="t" r="r" b="b"/>
              <a:pathLst>
                <a:path w="1306388" h="657623">
                  <a:moveTo>
                    <a:pt x="0" y="0"/>
                  </a:moveTo>
                  <a:lnTo>
                    <a:pt x="1306388" y="0"/>
                  </a:lnTo>
                  <a:lnTo>
                    <a:pt x="1306388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306388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249669" y="5296279"/>
            <a:ext cx="4328430" cy="4518994"/>
            <a:chOff x="0" y="0"/>
            <a:chExt cx="18614786" cy="194343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252863" y="5986567"/>
            <a:ext cx="8258410" cy="414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Saca pelusa eléctrico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Las pelusas caen dentro del deposito interior de la maquina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No daña la ropa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Saca todo tipo de pelusas, hilos y bolitas de tu ropa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Recargable usb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Cuenta con un cepillo para limpiarlo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Medidas: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LARGO: 7cm aprox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ANCHO: 8cm aprox</a:t>
            </a: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059789" y="8788915"/>
            <a:ext cx="3335365" cy="469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2"/>
              </a:lnSpc>
            </a:pPr>
            <a:r>
              <a:rPr lang="en-US" sz="284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$14.300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52863" y="933450"/>
            <a:ext cx="8258410" cy="3767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Cepillo/Peine con cerdas de acero inoxidable recubiertas para proteger la piel de tu mascota.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Botón eliminador de pelo. Solo debes presionarle y se limpiará automáticamente.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Mango ergonómico que permite un fácil agarre para un aseo cómodo y seguro.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Quita el pelo suelto sin dañar la piel de tu mascota ni cortar la piel cuando lo utilices.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Para perros y gatos</a:t>
            </a: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403565" y="683553"/>
            <a:ext cx="8107708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CARDINA CEPILLO SACA PELO MASCOTA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03565" y="5410574"/>
            <a:ext cx="6667057" cy="67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QUITA PELUSA ELÉCTRICO ROPA RECARGABLE CON LUZ PORTÁTIL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5059789" y="3969536"/>
            <a:ext cx="2602186" cy="58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35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$8.000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4002936" cy="4518994"/>
            <a:chOff x="0" y="0"/>
            <a:chExt cx="17214971" cy="194343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413076"/>
            <a:ext cx="8979551" cy="4518994"/>
            <a:chOff x="0" y="0"/>
            <a:chExt cx="1306742" cy="65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6742" cy="657623"/>
            </a:xfrm>
            <a:custGeom>
              <a:avLst/>
              <a:gdLst/>
              <a:ahLst/>
              <a:cxnLst/>
              <a:rect l="l" t="t" r="r" b="b"/>
              <a:pathLst>
                <a:path w="1306742" h="657623">
                  <a:moveTo>
                    <a:pt x="0" y="0"/>
                  </a:moveTo>
                  <a:lnTo>
                    <a:pt x="1306742" y="0"/>
                  </a:lnTo>
                  <a:lnTo>
                    <a:pt x="1306742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06742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49669" y="389809"/>
            <a:ext cx="4328430" cy="4518994"/>
            <a:chOff x="0" y="0"/>
            <a:chExt cx="18614786" cy="194343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6733" y="5296279"/>
            <a:ext cx="4002936" cy="4518994"/>
            <a:chOff x="0" y="0"/>
            <a:chExt cx="17214971" cy="194343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5245226"/>
            <a:ext cx="8977119" cy="4518994"/>
            <a:chOff x="0" y="0"/>
            <a:chExt cx="1306388" cy="6576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06388" cy="657623"/>
            </a:xfrm>
            <a:custGeom>
              <a:avLst/>
              <a:gdLst/>
              <a:ahLst/>
              <a:cxnLst/>
              <a:rect l="l" t="t" r="r" b="b"/>
              <a:pathLst>
                <a:path w="1306388" h="657623">
                  <a:moveTo>
                    <a:pt x="0" y="0"/>
                  </a:moveTo>
                  <a:lnTo>
                    <a:pt x="1306388" y="0"/>
                  </a:lnTo>
                  <a:lnTo>
                    <a:pt x="1306388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306388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249669" y="5296279"/>
            <a:ext cx="4328430" cy="4518994"/>
            <a:chOff x="0" y="0"/>
            <a:chExt cx="18614786" cy="194343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252863" y="5986567"/>
            <a:ext cx="8258410" cy="414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-Adiós a la Sequedad: Combate el aire seco del aire acondicionado o la calefacción, cuidando tu piel, ojos y vías respiratorias. 💧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-Cromoterapia Relajante: Su franja LED integrada emite una luz suave que reduce el estrés y transforma cualquier rincón en un spa personal. 🌈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-Silencio Absoluto: Tecnología ultra-silenciosa 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💡 ¿Cuándo usarlo?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En la Oficina: Mantené el enfoque y evitá el cansancio ocular por el ambiente seco de la oficina. 💻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Favorece un descanso profundo y una respiración libre durante toda la noche. </a:t>
            </a: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946985" y="9294835"/>
            <a:ext cx="2034272" cy="469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2"/>
              </a:lnSpc>
            </a:pPr>
            <a:r>
              <a:rPr lang="en-US" sz="284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$10.000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28214" y="1030947"/>
            <a:ext cx="8258410" cy="3767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Diseño resistente al viento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Para cocina, incienso, repelente de mosquitos, vela, parrilla, camping, etc.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Material: de aleación de Zinc + ABS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Tiempo de carga: 1-2h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Tamaño: 26cm x 2cm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Voltaje de carga: DC5.0 + 0,25 V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Cable de carga: cable USB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Indicador de Caga</a:t>
            </a: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403565" y="683553"/>
            <a:ext cx="8107708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ENCENDEDOR ELÉCTRICO CHISPERO USB RECARGABLE METALICO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03565" y="5410574"/>
            <a:ext cx="7323907" cy="67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HUMIDIFICADOR RELAJANTE OFICINA Y HOGAR CON LUZ CALMA ANSIEDAD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5059789" y="3969536"/>
            <a:ext cx="2602186" cy="58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35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$13.800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4002936" cy="4518994"/>
            <a:chOff x="0" y="0"/>
            <a:chExt cx="17214971" cy="194343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413076"/>
            <a:ext cx="8979551" cy="4518994"/>
            <a:chOff x="0" y="0"/>
            <a:chExt cx="1306742" cy="65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6742" cy="657623"/>
            </a:xfrm>
            <a:custGeom>
              <a:avLst/>
              <a:gdLst/>
              <a:ahLst/>
              <a:cxnLst/>
              <a:rect l="l" t="t" r="r" b="b"/>
              <a:pathLst>
                <a:path w="1306742" h="657623">
                  <a:moveTo>
                    <a:pt x="0" y="0"/>
                  </a:moveTo>
                  <a:lnTo>
                    <a:pt x="1306742" y="0"/>
                  </a:lnTo>
                  <a:lnTo>
                    <a:pt x="1306742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06742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49669" y="389809"/>
            <a:ext cx="4328430" cy="4518994"/>
            <a:chOff x="0" y="0"/>
            <a:chExt cx="18614786" cy="194343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6733" y="5296279"/>
            <a:ext cx="4002936" cy="4518994"/>
            <a:chOff x="0" y="0"/>
            <a:chExt cx="17214971" cy="194343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5245226"/>
            <a:ext cx="8977119" cy="4518994"/>
            <a:chOff x="0" y="0"/>
            <a:chExt cx="1306388" cy="6576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06388" cy="657623"/>
            </a:xfrm>
            <a:custGeom>
              <a:avLst/>
              <a:gdLst/>
              <a:ahLst/>
              <a:cxnLst/>
              <a:rect l="l" t="t" r="r" b="b"/>
              <a:pathLst>
                <a:path w="1306388" h="657623">
                  <a:moveTo>
                    <a:pt x="0" y="0"/>
                  </a:moveTo>
                  <a:lnTo>
                    <a:pt x="1306388" y="0"/>
                  </a:lnTo>
                  <a:lnTo>
                    <a:pt x="1306388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306388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249669" y="5296279"/>
            <a:ext cx="4328430" cy="4518994"/>
            <a:chOff x="0" y="0"/>
            <a:chExt cx="18614786" cy="194343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252863" y="5986567"/>
            <a:ext cx="8258410" cy="414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-Adiós a la Sequedad: Combate el aire seco del aire acondicionado o la calefacción, cuidando tu piel, ojos y vías respiratorias. 💧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-Cromoterapia Relajante: Su franja LED integrada emite una luz suave que reduce el estrés y transforma cualquier rincón en un spa personal. 🌈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-Silencio Absoluto: Tecnología ultra-silenciosa 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💡 ¿Cuándo usarlo?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En la Oficina: Mantené el enfoque y evitá el cansancio ocular por el ambiente seco de la oficina. 💻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Favorece un descanso profundo y una respiración libre durante toda la noche. </a:t>
            </a: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946985" y="9294835"/>
            <a:ext cx="2034272" cy="469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2"/>
              </a:lnSpc>
            </a:pPr>
            <a:r>
              <a:rPr lang="en-US" sz="284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$10.000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28214" y="1030947"/>
            <a:ext cx="8258410" cy="3767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Diseño resistente al viento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Para cocina, incienso, repelente de mosquitos, vela, parrilla, camping, etc.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Material: de aleación de Zinc + ABS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Tiempo de carga: 1-2h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Tamaño: 26cm x 2cm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Voltaje de carga: DC5.0 + 0,25 V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Cable de carga: cable USB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Indicador de Caga</a:t>
            </a: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403565" y="683553"/>
            <a:ext cx="8107708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ENCENDEDOR ELÉCTRICO CHISPERO USB RECARGABLE METALICO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03565" y="5410574"/>
            <a:ext cx="7323907" cy="67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HUMIDIFICADOR RELAJANTE OFICINA Y HOGAR CON LUZ CALMA ANSIEDAD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5059789" y="3969536"/>
            <a:ext cx="2602186" cy="58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35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$13.800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17848370" cy="4518994"/>
            <a:chOff x="0" y="0"/>
            <a:chExt cx="23797827" cy="602532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60"/>
                  </a:lnSpc>
                </a:pPr>
                <a:endParaRPr/>
              </a:p>
              <a:p>
                <a:pPr algn="l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924006" y="546565"/>
              <a:ext cx="11873821" cy="88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37003 BATERIA DE COCINA 9 PIEZAS ANTIADHERENTE AREIA</a:t>
              </a:r>
            </a:p>
            <a:p>
              <a:pPr algn="l">
                <a:lnSpc>
                  <a:spcPts val="2707"/>
                </a:lnSpc>
              </a:pPr>
              <a:endParaRPr lang="en-US" sz="1933" b="1" spc="26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113777" y="1602496"/>
              <a:ext cx="10387843" cy="438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Cacerola 18 cm + tapa de vidrio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Cacerola 24 cm + tapa de vidrio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Wok 26 cm + tapa de vidrio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Sartén 24 cm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Bifera 25 cm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Panquequera 24 cm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Apto lavavajillas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Disponible en 3 colores: beige, gris y azulino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46733" y="5417379"/>
            <a:ext cx="17848370" cy="4518994"/>
            <a:chOff x="0" y="0"/>
            <a:chExt cx="23797827" cy="6025325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59"/>
                  </a:lnSpc>
                </a:pPr>
                <a:endParaRPr/>
              </a:p>
              <a:p>
                <a:pPr algn="l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1924006" y="546565"/>
              <a:ext cx="11585003" cy="88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30524) BATERÍA DE COCINA ANTIADHERENTE 6 EN 1 DE ALUMINIO FUNDIDO CON MANGO EXTRAÍBLE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9213849" y="6546515"/>
            <a:ext cx="8720746" cy="373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6"/>
              </a:lnSpc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Olla 24 cm (altura 15 cm, capacidad 5,5 L) /Cacerola 24 cm (altura 7,5 cm, capacidad 2,7 L) /Bifera 24 cm (adaptable a tapa para cocción lenta)</a:t>
            </a:r>
          </a:p>
          <a:p>
            <a:pPr algn="just">
              <a:lnSpc>
                <a:spcPts val="3366"/>
              </a:lnSpc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Tapa de vidrio y silicona (apta para todas las piezas del set,) </a:t>
            </a:r>
          </a:p>
          <a:p>
            <a:pPr algn="just">
              <a:lnSpc>
                <a:spcPts val="3366"/>
              </a:lnSpc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Colador plegable multifunción (de silicona)/ Mango extraíble (no apto para el horno) /Espesor base: 4 mm</a:t>
            </a:r>
          </a:p>
          <a:p>
            <a:pPr algn="just">
              <a:lnSpc>
                <a:spcPts val="3366"/>
              </a:lnSpc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Apto para distintos tipos de cocinas: inducción, cerámico, eléctrico, gas y halógeno.</a:t>
            </a:r>
          </a:p>
          <a:p>
            <a:pPr algn="just">
              <a:lnSpc>
                <a:spcPts val="3366"/>
              </a:lnSpc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Disponible en 3 colores: beige, gris y terracota</a:t>
            </a:r>
          </a:p>
          <a:p>
            <a:pPr algn="just">
              <a:lnSpc>
                <a:spcPts val="3366"/>
              </a:lnSpc>
            </a:pPr>
            <a:endParaRPr lang="en-US" sz="180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6074868" y="3744391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$224.000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074868" y="9201150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$230.800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4002936" cy="4518994"/>
            <a:chOff x="0" y="0"/>
            <a:chExt cx="17214971" cy="194343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54300" y="338756"/>
            <a:ext cx="4866819" cy="4518994"/>
            <a:chOff x="0" y="0"/>
            <a:chExt cx="708240" cy="65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8240" cy="657623"/>
            </a:xfrm>
            <a:custGeom>
              <a:avLst/>
              <a:gdLst/>
              <a:ahLst/>
              <a:cxnLst/>
              <a:rect l="l" t="t" r="r" b="b"/>
              <a:pathLst>
                <a:path w="708240" h="657623">
                  <a:moveTo>
                    <a:pt x="0" y="0"/>
                  </a:moveTo>
                  <a:lnTo>
                    <a:pt x="708240" y="0"/>
                  </a:lnTo>
                  <a:lnTo>
                    <a:pt x="708240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08240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49669" y="389809"/>
            <a:ext cx="4328430" cy="4518994"/>
            <a:chOff x="0" y="0"/>
            <a:chExt cx="18614786" cy="194343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37929" y="413076"/>
            <a:ext cx="4328430" cy="4518994"/>
            <a:chOff x="0" y="0"/>
            <a:chExt cx="18614786" cy="194343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6733" y="5296279"/>
            <a:ext cx="4002936" cy="4518994"/>
            <a:chOff x="0" y="0"/>
            <a:chExt cx="17214971" cy="194343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254300" y="5245226"/>
            <a:ext cx="4866819" cy="4518994"/>
            <a:chOff x="0" y="0"/>
            <a:chExt cx="708240" cy="6576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8240" cy="657623"/>
            </a:xfrm>
            <a:custGeom>
              <a:avLst/>
              <a:gdLst/>
              <a:ahLst/>
              <a:cxnLst/>
              <a:rect l="l" t="t" r="r" b="b"/>
              <a:pathLst>
                <a:path w="708240" h="657623">
                  <a:moveTo>
                    <a:pt x="0" y="0"/>
                  </a:moveTo>
                  <a:lnTo>
                    <a:pt x="708240" y="0"/>
                  </a:lnTo>
                  <a:lnTo>
                    <a:pt x="708240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708240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249669" y="5296279"/>
            <a:ext cx="4328430" cy="4518994"/>
            <a:chOff x="0" y="0"/>
            <a:chExt cx="18614786" cy="1943432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737929" y="5319546"/>
            <a:ext cx="4328430" cy="4518994"/>
            <a:chOff x="0" y="0"/>
            <a:chExt cx="18614786" cy="1943432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317458" y="1120451"/>
            <a:ext cx="4676847" cy="348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Edredon de Flannel Fleece de ambos lados. Con relleno. y matelaseado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Medidas: 1 1/2pz: 160x240/ 2 1/2pz: 220x240/ King 280x250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Colores: Azul Noche, Gris Topo, Vison suave</a:t>
            </a: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just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just">
              <a:lnSpc>
                <a:spcPts val="399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452516" y="544457"/>
            <a:ext cx="4576049" cy="67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037/038/039) EDREDÓN CORAL FLEECE - JEAN CARTIER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6585110" y="3773926"/>
            <a:ext cx="1255068" cy="575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Desde</a:t>
            </a:r>
          </a:p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$100.000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452516" y="5450927"/>
            <a:ext cx="4576049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043/044/045) EDREDÓN DE CORDEROY C/ CORDRITO Y MATELASEADO - JEAN CARTIER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402117" y="6407921"/>
            <a:ext cx="4676847" cy="2243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just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Medida:  1 1/2pz 160x240/ </a:t>
            </a:r>
          </a:p>
          <a:p>
            <a:pPr algn="just">
              <a:lnSpc>
                <a:spcPts val="3061"/>
              </a:lnSpc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      2 1/2pz. 220 x 240 cm/ King 280x250</a:t>
            </a:r>
          </a:p>
          <a:p>
            <a:pPr marL="355417" lvl="1" indent="-177709" algn="just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Con diseno a rayas</a:t>
            </a:r>
          </a:p>
          <a:p>
            <a:pPr marL="355417" lvl="1" indent="-177709" algn="just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Super abrigado!</a:t>
            </a:r>
          </a:p>
          <a:p>
            <a:pPr marL="355417" lvl="1" indent="-177709" algn="just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Colores: Mocca Suave, Petroleo, Verde seco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739237" y="8682357"/>
            <a:ext cx="1255068" cy="575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Desde</a:t>
            </a:r>
          </a:p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$73.400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17848370" cy="4518994"/>
            <a:chOff x="0" y="0"/>
            <a:chExt cx="23797827" cy="602532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60"/>
                  </a:lnSpc>
                </a:pPr>
                <a:endParaRPr/>
              </a:p>
              <a:p>
                <a:pPr algn="l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924006" y="546565"/>
              <a:ext cx="11873821" cy="42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SET ARGELIA 12 PIEZAS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113777" y="1602496"/>
              <a:ext cx="10387843" cy="3823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- 4 plato playo 26 cm 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- 4 plato playo 20 cm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- 4 plato hondo 20 cm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Cuidados: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Apto lavavajillas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Apto microondas</a:t>
              </a:r>
            </a:p>
            <a:p>
              <a:pPr algn="just">
                <a:lnSpc>
                  <a:spcPts val="3366"/>
                </a:lnSpc>
              </a:pPr>
              <a:endPara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246733" y="5266194"/>
            <a:ext cx="17848370" cy="4518994"/>
            <a:chOff x="0" y="0"/>
            <a:chExt cx="23797827" cy="6025325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59"/>
                  </a:lnSpc>
                </a:pPr>
                <a:endParaRPr/>
              </a:p>
              <a:p>
                <a:pPr algn="l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1924006" y="546565"/>
              <a:ext cx="11585003" cy="1344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64812) SET VAJILLA 16 PIEZAS VIDRIO OPAL CIRCULAR NEGRO</a:t>
              </a:r>
            </a:p>
            <a:p>
              <a:pPr algn="l">
                <a:lnSpc>
                  <a:spcPts val="2707"/>
                </a:lnSpc>
              </a:pPr>
              <a:endParaRPr lang="en-US" sz="1933" b="1" spc="26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9213849" y="6345558"/>
            <a:ext cx="7790883" cy="331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- 4 platos playos 25,4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- 4 platos postre 19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- 4 bowls soperos cerealeros 16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- 4 tazas 320 ml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Cuidados: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Apto lavavajillas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Apto microondas</a:t>
            </a:r>
          </a:p>
          <a:p>
            <a:pPr algn="just">
              <a:lnSpc>
                <a:spcPts val="3366"/>
              </a:lnSpc>
            </a:pPr>
            <a:endParaRPr lang="en-US" sz="180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6074868" y="3744391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$144.300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074868" y="8620776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$64.100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17848370" cy="4518994"/>
            <a:chOff x="0" y="0"/>
            <a:chExt cx="23797827" cy="602532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60"/>
                  </a:lnSpc>
                </a:pPr>
                <a:endParaRPr/>
              </a:p>
              <a:p>
                <a:pPr algn="l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924006" y="546565"/>
              <a:ext cx="11873821" cy="1344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23506) SET X 6 COPAS DE 650ML (LAS GRANDES)</a:t>
              </a:r>
            </a:p>
            <a:p>
              <a:pPr algn="l">
                <a:lnSpc>
                  <a:spcPts val="2707"/>
                </a:lnSpc>
              </a:pPr>
              <a:endParaRPr lang="en-US" sz="1933" b="1" spc="26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l">
                <a:lnSpc>
                  <a:spcPts val="2707"/>
                </a:lnSpc>
              </a:pPr>
              <a:endParaRPr lang="en-US" sz="1933" b="1" spc="26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16074868" y="3744391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$61.300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13849" y="1743440"/>
            <a:ext cx="7790883" cy="121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Extra brillo, claridad y alta resistencia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Hecho en Alemania</a:t>
            </a:r>
          </a:p>
          <a:p>
            <a:pPr algn="just">
              <a:lnSpc>
                <a:spcPts val="3366"/>
              </a:lnSpc>
            </a:pPr>
            <a:endParaRPr lang="en-US" sz="180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219815" y="5288713"/>
            <a:ext cx="17848370" cy="4518994"/>
            <a:chOff x="0" y="0"/>
            <a:chExt cx="23797827" cy="602532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60"/>
                  </a:lnSpc>
                </a:pPr>
                <a:endParaRPr/>
              </a:p>
              <a:p>
                <a:pPr algn="l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924006" y="546565"/>
              <a:ext cx="11873821" cy="88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70185) VASO VIDRIO LABRADO RANURADO TRAGO LARGO 350 ML SET X6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23" name="TextBox 23"/>
          <p:cNvSpPr txBox="1"/>
          <p:nvPr/>
        </p:nvSpPr>
        <p:spPr>
          <a:xfrm>
            <a:off x="16047949" y="8643295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$35.600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305148" y="6462009"/>
            <a:ext cx="7790883" cy="289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Set de 6 vasos de cristal de alta calidad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Altura: 15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Diámetro: 7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Capacidad: 350 ml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Cuidados: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Apto lavavajillas</a:t>
            </a:r>
          </a:p>
          <a:p>
            <a:pPr algn="just">
              <a:lnSpc>
                <a:spcPts val="3366"/>
              </a:lnSpc>
            </a:pPr>
            <a:endParaRPr lang="en-US" sz="180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5417379"/>
            <a:ext cx="17848370" cy="4518994"/>
            <a:chOff x="0" y="0"/>
            <a:chExt cx="23797827" cy="602532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59"/>
                  </a:lnSpc>
                </a:pPr>
                <a:endParaRPr/>
              </a:p>
              <a:p>
                <a:pPr algn="l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924006" y="546565"/>
              <a:ext cx="11585003" cy="1344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39816) JUEGO DE CUBIERTOS PREMIUM 16 PIEZAS ACERO INOXIDABLE</a:t>
              </a:r>
            </a:p>
            <a:p>
              <a:pPr algn="l">
                <a:lnSpc>
                  <a:spcPts val="2707"/>
                </a:lnSpc>
              </a:pPr>
              <a:endParaRPr lang="en-US" sz="1933" b="1" spc="26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9468417" y="6619825"/>
            <a:ext cx="7790883" cy="331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4 cuchillos filo láser 75gr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4 tenedores 3mm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4 cucharas 3mm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4 cucharitas de té 2.5mm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Colores disponibles: negro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Cuidados: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Apto lavavajillas</a:t>
            </a:r>
          </a:p>
          <a:p>
            <a:pPr algn="just">
              <a:lnSpc>
                <a:spcPts val="3366"/>
              </a:lnSpc>
            </a:pPr>
            <a:endParaRPr lang="en-US" sz="180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8895" y="7808870"/>
            <a:ext cx="2231674" cy="216229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06592" y="389809"/>
            <a:ext cx="17788512" cy="4518994"/>
            <a:chOff x="0" y="0"/>
            <a:chExt cx="23718016" cy="602532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5467818" cy="6025325"/>
              <a:chOff x="0" y="0"/>
              <a:chExt cx="17636117" cy="1943432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636117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636117" h="19434321">
                    <a:moveTo>
                      <a:pt x="15799022" y="0"/>
                    </a:moveTo>
                    <a:lnTo>
                      <a:pt x="1837096" y="0"/>
                    </a:lnTo>
                    <a:cubicBezTo>
                      <a:pt x="823019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799022" y="19434321"/>
                    </a:lnTo>
                    <a:cubicBezTo>
                      <a:pt x="16813099" y="19434321"/>
                      <a:pt x="17636117" y="18527387"/>
                      <a:pt x="17636117" y="17409913"/>
                    </a:cubicBezTo>
                    <a:lnTo>
                      <a:pt x="17636117" y="0"/>
                    </a:lnTo>
                    <a:lnTo>
                      <a:pt x="15799022" y="0"/>
                    </a:lnTo>
                    <a:close/>
                  </a:path>
                </a:pathLst>
              </a:cu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1449440" y="0"/>
              <a:ext cx="12268576" cy="6025325"/>
              <a:chOff x="0" y="0"/>
              <a:chExt cx="1339031" cy="65762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59"/>
                  </a:lnSpc>
                </a:pPr>
                <a:endParaRPr/>
              </a:p>
              <a:p>
                <a:pPr algn="l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844194" y="546565"/>
              <a:ext cx="11585003" cy="42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SET 4 TABLAS + ACCESORIOS DE COCINA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844194" y="1084091"/>
              <a:ext cx="10732729" cy="3410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03715" lvl="1" indent="-201857" algn="just">
                <a:lnSpc>
                  <a:spcPts val="3478"/>
                </a:lnSpc>
                <a:buFont typeface="Arial"/>
                <a:buChar char="•"/>
              </a:pPr>
              <a:r>
                <a:rPr lang="en-US" sz="186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Set x 4 tablas multiuso de plástico 32 x 20 cm + contenedor</a:t>
              </a:r>
            </a:p>
            <a:p>
              <a:pPr marL="403715" lvl="1" indent="-201857" algn="just">
                <a:lnSpc>
                  <a:spcPts val="3478"/>
                </a:lnSpc>
                <a:buFont typeface="Arial"/>
                <a:buChar char="•"/>
              </a:pPr>
              <a:r>
                <a:rPr lang="en-US" sz="186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Set 2 pinzas de acero inoxidable y silicona - 30 y 23 cm</a:t>
              </a:r>
            </a:p>
            <a:p>
              <a:pPr marL="403715" lvl="1" indent="-201857" algn="just">
                <a:lnSpc>
                  <a:spcPts val="3478"/>
                </a:lnSpc>
                <a:buFont typeface="Arial"/>
                <a:buChar char="•"/>
              </a:pPr>
              <a:r>
                <a:rPr lang="en-US" sz="186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Set rallador + pelapapas de acero inoxidable y silicona</a:t>
              </a:r>
            </a:p>
            <a:p>
              <a:pPr marL="403715" lvl="1" indent="-201857" algn="just">
                <a:lnSpc>
                  <a:spcPts val="3478"/>
                </a:lnSpc>
                <a:buFont typeface="Arial"/>
                <a:buChar char="•"/>
              </a:pPr>
              <a:r>
                <a:rPr lang="en-US" sz="186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Cuidados:</a:t>
              </a:r>
            </a:p>
            <a:p>
              <a:pPr marL="403715" lvl="1" indent="-201857" algn="just">
                <a:lnSpc>
                  <a:spcPts val="3478"/>
                </a:lnSpc>
                <a:buFont typeface="Arial"/>
                <a:buChar char="•"/>
              </a:pPr>
              <a:r>
                <a:rPr lang="en-US" sz="186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Apto lavavajillas</a:t>
              </a:r>
            </a:p>
            <a:p>
              <a:pPr marL="403715" lvl="1" indent="-201857" algn="l">
                <a:lnSpc>
                  <a:spcPts val="3478"/>
                </a:lnSpc>
                <a:buFont typeface="Arial"/>
                <a:buChar char="•"/>
              </a:pPr>
              <a:r>
                <a:rPr lang="en-US" sz="186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2 colores</a:t>
              </a: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5467818" y="0"/>
              <a:ext cx="5771240" cy="6025325"/>
              <a:chOff x="0" y="0"/>
              <a:chExt cx="18614786" cy="1943432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88895" y="2932485"/>
            <a:ext cx="2231674" cy="2162291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6074868" y="8620776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$61.900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074868" y="3744391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$53.300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17848370" cy="4518994"/>
            <a:chOff x="0" y="0"/>
            <a:chExt cx="23797827" cy="602532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60"/>
                  </a:lnSpc>
                </a:pPr>
                <a:endParaRPr/>
              </a:p>
              <a:p>
                <a:pPr algn="l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924006" y="546565"/>
              <a:ext cx="11873821" cy="88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SET 6 LATAS COCINA DECO GUARDADO MINIMALISTA</a:t>
              </a:r>
            </a:p>
            <a:p>
              <a:pPr algn="l">
                <a:lnSpc>
                  <a:spcPts val="2707"/>
                </a:lnSpc>
              </a:pPr>
              <a:endParaRPr lang="en-US" sz="1933" b="1" spc="26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8895" y="2932485"/>
            <a:ext cx="2231674" cy="216229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6074868" y="3744391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$82.100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32066" y="1563105"/>
            <a:ext cx="7790883" cy="289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Lata para té: 17,5 x 11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Lata para café: 17,5 x 11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Lata para azúcar: 17,5 x 11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Lata para yerba: 18 x 14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Lata para galletitas: 18 x 14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Lata para fideos: 29,5 x 11 cm</a:t>
            </a:r>
          </a:p>
          <a:p>
            <a:pPr algn="just">
              <a:lnSpc>
                <a:spcPts val="3366"/>
              </a:lnSpc>
            </a:pPr>
            <a:endParaRPr lang="en-US" sz="180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46733" y="5365149"/>
            <a:ext cx="17848370" cy="4518994"/>
            <a:chOff x="0" y="0"/>
            <a:chExt cx="23797827" cy="6025325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60"/>
                  </a:lnSpc>
                </a:pPr>
                <a:endParaRPr/>
              </a:p>
              <a:p>
                <a:pPr algn="l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1924006" y="546565"/>
              <a:ext cx="11873821" cy="88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SET CONTENEDORES HERMÉTICOS VIDRIO X4</a:t>
              </a:r>
            </a:p>
            <a:p>
              <a:pPr algn="l">
                <a:lnSpc>
                  <a:spcPts val="2707"/>
                </a:lnSpc>
              </a:pPr>
              <a:endParaRPr lang="en-US" sz="1933" b="1" spc="26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88895" y="7907824"/>
            <a:ext cx="2231674" cy="2162291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6074868" y="8719731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$63.000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13849" y="6166170"/>
            <a:ext cx="7790883" cy="373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Contenedores herméticos con cierre a presión y aro de silicona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Set x 4: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- 15 x 11 x 6,3 cm (370 ML)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- 18 x 13 x 6,6 cm (640 ML)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- 21 x 15 x 8 cm (1,04 L)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- 23 x 17 x 8,4 cm (1,52 L)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Apto microondas (sin tapa)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Apto lavavajillas</a:t>
            </a:r>
          </a:p>
          <a:p>
            <a:pPr algn="just">
              <a:lnSpc>
                <a:spcPts val="3366"/>
              </a:lnSpc>
            </a:pPr>
            <a:endParaRPr lang="en-US" sz="180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416635"/>
            <a:ext cx="17848370" cy="4518994"/>
            <a:chOff x="0" y="0"/>
            <a:chExt cx="23797827" cy="602532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59"/>
                  </a:lnSpc>
                </a:pPr>
                <a:endParaRPr/>
              </a:p>
              <a:p>
                <a:pPr algn="l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924006" y="546565"/>
              <a:ext cx="11585003" cy="88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2535)SET 6 TAZAS CON ASA DOBLE VIDRIO 350 ML</a:t>
              </a:r>
            </a:p>
            <a:p>
              <a:pPr algn="l">
                <a:lnSpc>
                  <a:spcPts val="2707"/>
                </a:lnSpc>
              </a:pPr>
              <a:endParaRPr lang="en-US" sz="1933" b="1" spc="26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924006" y="1084091"/>
              <a:ext cx="10732729" cy="4524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03714" lvl="1" indent="-201857" algn="just">
                <a:lnSpc>
                  <a:spcPts val="3478"/>
                </a:lnSpc>
                <a:buFont typeface="Arial"/>
                <a:buChar char="•"/>
              </a:pPr>
              <a:r>
                <a:rPr lang="en-US" sz="186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Taza 350 ml</a:t>
              </a:r>
            </a:p>
            <a:p>
              <a:pPr marL="403714" lvl="1" indent="-201857" algn="just">
                <a:lnSpc>
                  <a:spcPts val="3478"/>
                </a:lnSpc>
                <a:buFont typeface="Arial"/>
                <a:buChar char="•"/>
              </a:pPr>
              <a:r>
                <a:rPr lang="en-US" sz="186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6 unidades</a:t>
              </a:r>
            </a:p>
            <a:p>
              <a:pPr marL="403714" lvl="1" indent="-201857" algn="just">
                <a:lnSpc>
                  <a:spcPts val="3478"/>
                </a:lnSpc>
                <a:buFont typeface="Arial"/>
                <a:buChar char="•"/>
              </a:pPr>
              <a:r>
                <a:rPr lang="en-US" sz="186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Material: Vidrio térmico de borosilicato con paredes doble</a:t>
              </a:r>
            </a:p>
            <a:p>
              <a:pPr marL="403714" lvl="1" indent="-201857" algn="just">
                <a:lnSpc>
                  <a:spcPts val="3478"/>
                </a:lnSpc>
                <a:buFont typeface="Arial"/>
                <a:buChar char="•"/>
              </a:pPr>
              <a:r>
                <a:rPr lang="en-US" sz="186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Mantiene la temperatura de las bebidas</a:t>
              </a:r>
            </a:p>
            <a:p>
              <a:pPr marL="403714" lvl="1" indent="-201857" algn="just">
                <a:lnSpc>
                  <a:spcPts val="3478"/>
                </a:lnSpc>
                <a:buFont typeface="Arial"/>
                <a:buChar char="•"/>
              </a:pPr>
              <a:r>
                <a:rPr lang="en-US" sz="186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No transmite el calor ni el frío</a:t>
              </a:r>
            </a:p>
            <a:p>
              <a:pPr marL="403714" lvl="1" indent="-201857" algn="just">
                <a:lnSpc>
                  <a:spcPts val="3478"/>
                </a:lnSpc>
                <a:buFont typeface="Arial"/>
                <a:buChar char="•"/>
              </a:pPr>
              <a:r>
                <a:rPr lang="en-US" sz="186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Cuidados:</a:t>
              </a:r>
            </a:p>
            <a:p>
              <a:pPr marL="403714" lvl="1" indent="-201857" algn="just">
                <a:lnSpc>
                  <a:spcPts val="3478"/>
                </a:lnSpc>
                <a:buFont typeface="Arial"/>
                <a:buChar char="•"/>
              </a:pPr>
              <a:r>
                <a:rPr lang="en-US" sz="186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Apto lavavajillas</a:t>
              </a:r>
            </a:p>
            <a:p>
              <a:pPr marL="403714" lvl="1" indent="-201857" algn="just">
                <a:lnSpc>
                  <a:spcPts val="3478"/>
                </a:lnSpc>
                <a:buFont typeface="Arial"/>
                <a:buChar char="•"/>
              </a:pPr>
              <a:r>
                <a:rPr lang="en-US" sz="186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Apto microondas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5781084" y="4159025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$68.900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19815" y="5143500"/>
            <a:ext cx="17848370" cy="4518994"/>
            <a:chOff x="0" y="0"/>
            <a:chExt cx="23797827" cy="602532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59"/>
                  </a:lnSpc>
                </a:pPr>
                <a:endParaRPr/>
              </a:p>
              <a:p>
                <a:pPr algn="l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924006" y="546565"/>
              <a:ext cx="11585003" cy="88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2520) SET 6 VASOS DE INFUSIÓN DOBLE VIDRIO 200 ML</a:t>
              </a:r>
            </a:p>
            <a:p>
              <a:pPr algn="l">
                <a:lnSpc>
                  <a:spcPts val="2707"/>
                </a:lnSpc>
              </a:pPr>
              <a:endParaRPr lang="en-US" sz="1933" b="1" spc="26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268892" y="1084091"/>
              <a:ext cx="10387843" cy="4941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Vaso 200 ml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6 unidades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Material: Vidrio térmico de borosilicato con paredes doble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Mantiene la temperatura de las bebidas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- No transmite el calor ni tampoco el frío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Cuidados: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Apto lavavajillas</a:t>
              </a:r>
            </a:p>
            <a:p>
              <a:pPr marL="390741" lvl="1" indent="-195371" algn="just">
                <a:lnSpc>
                  <a:spcPts val="3366"/>
                </a:lnSpc>
                <a:buFont typeface="Arial"/>
                <a:buChar char="•"/>
              </a:pPr>
              <a:r>
                <a:rPr lang="en-US" sz="180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Apto microondas</a:t>
              </a:r>
            </a:p>
            <a:p>
              <a:pPr algn="just">
                <a:lnSpc>
                  <a:spcPts val="3366"/>
                </a:lnSpc>
              </a:pPr>
              <a:endPara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61976" y="7686176"/>
            <a:ext cx="2231674" cy="2162291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6047949" y="8498082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$46.000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17848370" cy="4518994"/>
            <a:chOff x="0" y="0"/>
            <a:chExt cx="23797827" cy="602532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60"/>
                  </a:lnSpc>
                </a:pPr>
                <a:endParaRPr/>
              </a:p>
              <a:p>
                <a:pPr algn="l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924006" y="546565"/>
              <a:ext cx="11873821" cy="88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93003) SET 3 CANASTOS DE YUTE DECO OVALADOS</a:t>
              </a:r>
            </a:p>
            <a:p>
              <a:pPr algn="l">
                <a:lnSpc>
                  <a:spcPts val="2707"/>
                </a:lnSpc>
              </a:pPr>
              <a:endParaRPr lang="en-US" sz="1933" b="1" spc="26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16074868" y="3744391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$26.400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13849" y="1586373"/>
            <a:ext cx="7790883" cy="205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Tamaños: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30 x 14 cm - Alto 9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28 x 12 cm - Alto 8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25 x 10 cm - Alto 7 cm</a:t>
            </a:r>
          </a:p>
          <a:p>
            <a:pPr algn="just">
              <a:lnSpc>
                <a:spcPts val="3366"/>
              </a:lnSpc>
            </a:pPr>
            <a:endParaRPr lang="en-US" sz="180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219815" y="5291703"/>
            <a:ext cx="17848370" cy="4518994"/>
            <a:chOff x="0" y="0"/>
            <a:chExt cx="23797827" cy="602532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60"/>
                  </a:lnSpc>
                </a:pPr>
                <a:endParaRPr/>
              </a:p>
              <a:p>
                <a:pPr algn="l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924006" y="546565"/>
              <a:ext cx="11873821" cy="88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92003) SET 3 CANASTOS DE YUTE DECO RECTANGULARES</a:t>
              </a:r>
            </a:p>
            <a:p>
              <a:pPr algn="l">
                <a:lnSpc>
                  <a:spcPts val="2707"/>
                </a:lnSpc>
              </a:pPr>
              <a:endParaRPr lang="en-US" sz="1933" b="1" spc="26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23" name="TextBox 23"/>
          <p:cNvSpPr txBox="1"/>
          <p:nvPr/>
        </p:nvSpPr>
        <p:spPr>
          <a:xfrm>
            <a:off x="16047949" y="8646285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$25.200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186931" y="6488267"/>
            <a:ext cx="7790883" cy="205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Tamaños: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36 x 12 cm - Alto 6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24 x 10 cm - Alto 5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10 x 10 cm - Alto 5 cm</a:t>
            </a:r>
          </a:p>
          <a:p>
            <a:pPr algn="just">
              <a:lnSpc>
                <a:spcPts val="3366"/>
              </a:lnSpc>
            </a:pPr>
            <a:endParaRPr lang="en-US" sz="180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5417379"/>
            <a:ext cx="17848370" cy="4518994"/>
            <a:chOff x="0" y="0"/>
            <a:chExt cx="23797827" cy="602532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59"/>
                  </a:lnSpc>
                </a:pPr>
                <a:endParaRPr/>
              </a:p>
              <a:p>
                <a:pPr algn="l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924006" y="546565"/>
              <a:ext cx="11585003" cy="88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90162) CESTO DE BASURA 5L OVALADO CON PEDAL</a:t>
              </a:r>
            </a:p>
            <a:p>
              <a:pPr algn="l">
                <a:lnSpc>
                  <a:spcPts val="2707"/>
                </a:lnSpc>
              </a:pPr>
              <a:endParaRPr lang="en-US" sz="1933" b="1" spc="26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9468417" y="6908642"/>
            <a:ext cx="7790883" cy="247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Cesto con pedal 5 L - 26 x 24 x 26 cm 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Base antideslizante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Disponible en 2 colores: blanco y negro</a:t>
            </a:r>
          </a:p>
          <a:p>
            <a:pPr algn="just">
              <a:lnSpc>
                <a:spcPts val="3366"/>
              </a:lnSpc>
            </a:pPr>
            <a:endParaRPr lang="en-US" sz="180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just">
              <a:lnSpc>
                <a:spcPts val="3366"/>
              </a:lnSpc>
            </a:pPr>
            <a:endParaRPr lang="en-US" sz="180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just">
              <a:lnSpc>
                <a:spcPts val="3366"/>
              </a:lnSpc>
            </a:pPr>
            <a:endParaRPr lang="en-US" sz="180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8895" y="7808870"/>
            <a:ext cx="2231674" cy="216229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46733" y="222633"/>
            <a:ext cx="17848370" cy="4518994"/>
            <a:chOff x="0" y="0"/>
            <a:chExt cx="23797827" cy="602532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60"/>
                  </a:lnSpc>
                </a:pPr>
                <a:endParaRPr/>
              </a:p>
              <a:p>
                <a:pPr algn="l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924006" y="546565"/>
              <a:ext cx="11873821" cy="1344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111601) CESTO DE BASURA 3L CON PEDAL CIERRE SUAVE</a:t>
              </a:r>
            </a:p>
            <a:p>
              <a:pPr algn="l">
                <a:lnSpc>
                  <a:spcPts val="2707"/>
                </a:lnSpc>
              </a:pPr>
              <a:endParaRPr lang="en-US" sz="1933" b="1" spc="26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l">
                <a:lnSpc>
                  <a:spcPts val="2707"/>
                </a:lnSpc>
              </a:pPr>
              <a:endParaRPr lang="en-US" sz="1933" b="1" spc="26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23" name="TextBox 23"/>
          <p:cNvSpPr txBox="1"/>
          <p:nvPr/>
        </p:nvSpPr>
        <p:spPr>
          <a:xfrm>
            <a:off x="16074868" y="8620776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$60.200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074868" y="3577214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$29.800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170918" y="1444913"/>
            <a:ext cx="7790883" cy="121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0741" lvl="1" indent="-195371" algn="just">
              <a:lnSpc>
                <a:spcPts val="3366"/>
              </a:lnSpc>
              <a:spcBef>
                <a:spcPct val="0"/>
              </a:spcBef>
              <a:buFont typeface="Arial"/>
              <a:buChar char="•"/>
            </a:pPr>
            <a:r>
              <a:rPr lang="en-US" sz="1809" b="1" u="none" strike="noStrik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Cesto con pedal 3 L cierre suave - Ø 16.5 cm - Altura 24,5 cm</a:t>
            </a:r>
          </a:p>
          <a:p>
            <a:pPr marL="390741" lvl="1" indent="-195371" algn="just">
              <a:lnSpc>
                <a:spcPts val="3366"/>
              </a:lnSpc>
              <a:spcBef>
                <a:spcPct val="0"/>
              </a:spcBef>
              <a:buFont typeface="Arial"/>
              <a:buChar char="•"/>
            </a:pPr>
            <a:r>
              <a:rPr lang="en-US" sz="1809" b="1" u="none" strike="noStrik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Disponible en 2 colores: blanco y negro</a:t>
            </a:r>
          </a:p>
          <a:p>
            <a:pPr algn="just">
              <a:lnSpc>
                <a:spcPts val="3366"/>
              </a:lnSpc>
              <a:spcBef>
                <a:spcPct val="0"/>
              </a:spcBef>
            </a:pPr>
            <a:endParaRPr lang="en-US" sz="1809" b="1" u="none" strike="noStrike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17848370" cy="4518994"/>
            <a:chOff x="0" y="0"/>
            <a:chExt cx="23797827" cy="602532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60"/>
                  </a:lnSpc>
                </a:pPr>
                <a:endParaRPr/>
              </a:p>
              <a:p>
                <a:pPr algn="l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924006" y="546565"/>
              <a:ext cx="11873821" cy="42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68012) SET 12 UTENSILIOS DE COCINA CON CONTENEDOR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8895" y="2932485"/>
            <a:ext cx="2231674" cy="2162291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46733" y="5143500"/>
            <a:ext cx="17848370" cy="4518994"/>
            <a:chOff x="0" y="0"/>
            <a:chExt cx="23797827" cy="6025325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5337248" cy="6025325"/>
              <a:chOff x="0" y="0"/>
              <a:chExt cx="17214971" cy="1943432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214971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7214971" h="19434321">
                    <a:moveTo>
                      <a:pt x="15421745" y="0"/>
                    </a:moveTo>
                    <a:lnTo>
                      <a:pt x="1793226" y="0"/>
                    </a:lnTo>
                    <a:cubicBezTo>
                      <a:pt x="803365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5421745" y="19434321"/>
                    </a:lnTo>
                    <a:cubicBezTo>
                      <a:pt x="16411606" y="19434321"/>
                      <a:pt x="17214971" y="18527387"/>
                      <a:pt x="17214971" y="17409913"/>
                    </a:cubicBezTo>
                    <a:lnTo>
                      <a:pt x="17214971" y="0"/>
                    </a:lnTo>
                    <a:lnTo>
                      <a:pt x="15421745" y="0"/>
                    </a:lnTo>
                    <a:close/>
                  </a:path>
                </a:pathLst>
              </a:cu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1529251" y="0"/>
              <a:ext cx="12268576" cy="6025325"/>
              <a:chOff x="0" y="0"/>
              <a:chExt cx="1339031" cy="65762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39031" cy="657623"/>
              </a:xfrm>
              <a:custGeom>
                <a:avLst/>
                <a:gdLst/>
                <a:ahLst/>
                <a:cxnLst/>
                <a:rect l="l" t="t" r="r" b="b"/>
                <a:pathLst>
                  <a:path w="1339031" h="657623">
                    <a:moveTo>
                      <a:pt x="0" y="0"/>
                    </a:moveTo>
                    <a:lnTo>
                      <a:pt x="1339031" y="0"/>
                    </a:lnTo>
                    <a:lnTo>
                      <a:pt x="1339031" y="657623"/>
                    </a:lnTo>
                    <a:lnTo>
                      <a:pt x="0" y="657623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1339031" cy="714773"/>
              </a:xfrm>
              <a:prstGeom prst="rect">
                <a:avLst/>
              </a:prstGeom>
            </p:spPr>
            <p:txBody>
              <a:bodyPr lIns="57755" tIns="57755" rIns="57755" bIns="57755" rtlCol="0" anchor="ctr"/>
              <a:lstStyle/>
              <a:p>
                <a:pPr algn="l">
                  <a:lnSpc>
                    <a:spcPts val="3360"/>
                  </a:lnSpc>
                </a:pPr>
                <a:endParaRPr/>
              </a:p>
              <a:p>
                <a:pPr algn="l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1924006" y="546565"/>
              <a:ext cx="11873821" cy="88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7"/>
                </a:lnSpc>
              </a:pPr>
              <a:r>
                <a:rPr lang="en-US" sz="1933" b="1" spc="26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SET HORNEADO ANTIADHERENTE ACERO AL CARBONO 5 PIEZAS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5337248" y="0"/>
              <a:ext cx="5771240" cy="6025325"/>
              <a:chOff x="0" y="0"/>
              <a:chExt cx="18614786" cy="194343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8614786" cy="19434321"/>
              </a:xfrm>
              <a:custGeom>
                <a:avLst/>
                <a:gdLst/>
                <a:ahLst/>
                <a:cxnLst/>
                <a:rect l="l" t="t" r="r" b="b"/>
                <a:pathLst>
                  <a:path w="18614786" h="19434321">
                    <a:moveTo>
                      <a:pt x="16675745" y="0"/>
                    </a:moveTo>
                    <a:lnTo>
                      <a:pt x="1939040" y="0"/>
                    </a:lnTo>
                    <a:cubicBezTo>
                      <a:pt x="868690" y="0"/>
                      <a:pt x="0" y="906935"/>
                      <a:pt x="0" y="2024408"/>
                    </a:cubicBezTo>
                    <a:lnTo>
                      <a:pt x="0" y="19434321"/>
                    </a:lnTo>
                    <a:lnTo>
                      <a:pt x="16675745" y="19434321"/>
                    </a:lnTo>
                    <a:cubicBezTo>
                      <a:pt x="17746095" y="19434321"/>
                      <a:pt x="18614786" y="18527387"/>
                      <a:pt x="18614786" y="17409913"/>
                    </a:cubicBezTo>
                    <a:lnTo>
                      <a:pt x="18614786" y="0"/>
                    </a:lnTo>
                    <a:lnTo>
                      <a:pt x="16675745" y="0"/>
                    </a:lnTo>
                    <a:close/>
                  </a:path>
                </a:pathLst>
              </a:cu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AR"/>
              </a:p>
            </p:txBody>
          </p:sp>
        </p:grp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88895" y="7686176"/>
            <a:ext cx="2231674" cy="216229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6074868" y="3744391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$44.500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213849" y="1190831"/>
            <a:ext cx="7790883" cy="373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Cucharón /Espátula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Espátula calada / Cuchara de guiso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Cuchara de pastas/ Batidor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Espátula de untar /  Pincel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Cuchara /  Pinza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Cuchara calada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- Contenedor</a:t>
            </a:r>
          </a:p>
          <a:p>
            <a:pPr algn="just">
              <a:lnSpc>
                <a:spcPts val="3366"/>
              </a:lnSpc>
            </a:pPr>
            <a:endParaRPr lang="en-US" sz="180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just">
              <a:lnSpc>
                <a:spcPts val="3366"/>
              </a:lnSpc>
            </a:pPr>
            <a:endParaRPr lang="en-US" sz="180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6074868" y="8498082"/>
            <a:ext cx="185972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$63.700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13849" y="5714300"/>
            <a:ext cx="7790883" cy="457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6"/>
              </a:lnSpc>
            </a:pPr>
            <a:endParaRPr/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Molde para muffin x12 - 35 x 26,5 x 2,8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Placa para Horno 43 x 31 x 2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Asadera Rectangular 33,5 x 22,3 x 4,2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Pizzera con Asas Ø 35.5 x 33 x 1.5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Tartera redonda Ø 24 x 2.3 cm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Cuidados: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Apto lavavajillas</a:t>
            </a:r>
          </a:p>
          <a:p>
            <a:pPr marL="390741" lvl="1" indent="-195371" algn="just">
              <a:lnSpc>
                <a:spcPts val="3366"/>
              </a:lnSpc>
              <a:buFont typeface="Arial"/>
              <a:buChar char="•"/>
            </a:pPr>
            <a:r>
              <a:rPr lang="en-US" sz="180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Apto horno</a:t>
            </a:r>
          </a:p>
          <a:p>
            <a:pPr algn="just">
              <a:lnSpc>
                <a:spcPts val="3366"/>
              </a:lnSpc>
            </a:pPr>
            <a:endParaRPr lang="en-US" sz="180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just">
              <a:lnSpc>
                <a:spcPts val="3366"/>
              </a:lnSpc>
            </a:pPr>
            <a:endParaRPr lang="en-US" sz="180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1215530" y="1028700"/>
            <a:ext cx="7315200" cy="2287663"/>
          </a:xfrm>
          <a:custGeom>
            <a:avLst/>
            <a:gdLst/>
            <a:ahLst/>
            <a:cxnLst/>
            <a:rect l="l" t="t" r="r" b="b"/>
            <a:pathLst>
              <a:path w="7315200" h="2287663">
                <a:moveTo>
                  <a:pt x="0" y="0"/>
                </a:moveTo>
                <a:lnTo>
                  <a:pt x="7315200" y="0"/>
                </a:lnTo>
                <a:lnTo>
                  <a:pt x="7315200" y="2287663"/>
                </a:lnTo>
                <a:lnTo>
                  <a:pt x="0" y="2287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Freeform 4"/>
          <p:cNvSpPr/>
          <p:nvPr/>
        </p:nvSpPr>
        <p:spPr>
          <a:xfrm>
            <a:off x="8775140" y="2172531"/>
            <a:ext cx="737721" cy="2318552"/>
          </a:xfrm>
          <a:custGeom>
            <a:avLst/>
            <a:gdLst/>
            <a:ahLst/>
            <a:cxnLst/>
            <a:rect l="l" t="t" r="r" b="b"/>
            <a:pathLst>
              <a:path w="737721" h="2318552">
                <a:moveTo>
                  <a:pt x="0" y="0"/>
                </a:moveTo>
                <a:lnTo>
                  <a:pt x="737720" y="0"/>
                </a:lnTo>
                <a:lnTo>
                  <a:pt x="737720" y="2318552"/>
                </a:lnTo>
                <a:lnTo>
                  <a:pt x="0" y="23185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5" name="Freeform 5"/>
          <p:cNvSpPr/>
          <p:nvPr/>
        </p:nvSpPr>
        <p:spPr>
          <a:xfrm rot="4208036">
            <a:off x="15991614" y="7992415"/>
            <a:ext cx="1815435" cy="2180108"/>
          </a:xfrm>
          <a:custGeom>
            <a:avLst/>
            <a:gdLst/>
            <a:ahLst/>
            <a:cxnLst/>
            <a:rect l="l" t="t" r="r" b="b"/>
            <a:pathLst>
              <a:path w="1815435" h="2180108">
                <a:moveTo>
                  <a:pt x="0" y="0"/>
                </a:moveTo>
                <a:lnTo>
                  <a:pt x="1815435" y="0"/>
                </a:lnTo>
                <a:lnTo>
                  <a:pt x="1815435" y="2180108"/>
                </a:lnTo>
                <a:lnTo>
                  <a:pt x="0" y="21801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6" name="TextBox 6"/>
          <p:cNvSpPr txBox="1"/>
          <p:nvPr/>
        </p:nvSpPr>
        <p:spPr>
          <a:xfrm>
            <a:off x="1882853" y="1611266"/>
            <a:ext cx="5980553" cy="73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Catalogos completos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62928" y="3765935"/>
            <a:ext cx="2527697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9" tooltip="https://n9.cl/ci1px"/>
              </a:rPr>
              <a:t>Carol (Vajilla)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76110" y="4443458"/>
            <a:ext cx="4701332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10" tooltip="https://drive.google.com/file/d/10Me7K0qUu1pDytD6zr0_73xG2kkcvNpj/view?usp=drive_link"/>
              </a:rPr>
              <a:t>Jean Cartier (Blanqueria)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9737" y="5116558"/>
            <a:ext cx="7394079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11" tooltip="https://n9.cl/3smcb"/>
              </a:rPr>
              <a:t>Franco Valente (Toallas y Repasadores)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3280" y="5789658"/>
            <a:ext cx="7366992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12" tooltip="https://n9.cl/58w68"/>
              </a:rPr>
              <a:t>Importados (Tecnologia, belleza y mas</a:t>
            </a:r>
            <a:r>
              <a:rPr lang="en-US" sz="2999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12" tooltip="https://n9.cl/58w68"/>
              </a:rPr>
              <a:t>)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048555" y="1323213"/>
            <a:ext cx="4373399" cy="7759256"/>
          </a:xfrm>
          <a:custGeom>
            <a:avLst/>
            <a:gdLst/>
            <a:ahLst/>
            <a:cxnLst/>
            <a:rect l="l" t="t" r="r" b="b"/>
            <a:pathLst>
              <a:path w="4373399" h="7759256">
                <a:moveTo>
                  <a:pt x="0" y="0"/>
                </a:moveTo>
                <a:lnTo>
                  <a:pt x="4373399" y="0"/>
                </a:lnTo>
                <a:lnTo>
                  <a:pt x="4373399" y="7759256"/>
                </a:lnTo>
                <a:lnTo>
                  <a:pt x="0" y="77592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AR"/>
          </a:p>
        </p:txBody>
      </p:sp>
      <p:sp>
        <p:nvSpPr>
          <p:cNvPr id="12" name="TextBox 12"/>
          <p:cNvSpPr txBox="1"/>
          <p:nvPr/>
        </p:nvSpPr>
        <p:spPr>
          <a:xfrm>
            <a:off x="12048555" y="2283095"/>
            <a:ext cx="4373399" cy="606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1973" lvl="1" indent="-340987" algn="l">
              <a:lnSpc>
                <a:spcPts val="4422"/>
              </a:lnSpc>
              <a:buFont typeface="Arial"/>
              <a:buChar char="•"/>
            </a:pPr>
            <a:r>
              <a:rPr lang="en-US" sz="3158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Ingresa a los links</a:t>
            </a:r>
          </a:p>
          <a:p>
            <a:pPr algn="ctr">
              <a:lnSpc>
                <a:spcPts val="4422"/>
              </a:lnSpc>
            </a:pPr>
            <a:endParaRPr lang="en-US" sz="3158">
              <a:solidFill>
                <a:srgbClr val="000000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marL="681973" lvl="1" indent="-340987" algn="l">
              <a:lnSpc>
                <a:spcPts val="4422"/>
              </a:lnSpc>
              <a:buFont typeface="Arial"/>
              <a:buChar char="•"/>
            </a:pPr>
            <a:r>
              <a:rPr lang="en-US" sz="3158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Mandanos print de pantalla del/los producto/s de interes x wa al</a:t>
            </a:r>
          </a:p>
          <a:p>
            <a:pPr algn="ctr">
              <a:lnSpc>
                <a:spcPts val="4422"/>
              </a:lnSpc>
            </a:pPr>
            <a:endParaRPr lang="en-US" sz="3158">
              <a:solidFill>
                <a:srgbClr val="000000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ctr">
              <a:lnSpc>
                <a:spcPts val="4422"/>
              </a:lnSpc>
            </a:pPr>
            <a:r>
              <a:rPr lang="en-US" sz="3158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 </a:t>
            </a:r>
            <a:r>
              <a:rPr lang="en-US" sz="3158" u="sng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  <a:hlinkClick r:id="rId15" tooltip="https://wa.me/5491124713204"/>
              </a:rPr>
              <a:t>11 2471 3204</a:t>
            </a:r>
          </a:p>
          <a:p>
            <a:pPr algn="ctr">
              <a:lnSpc>
                <a:spcPts val="4422"/>
              </a:lnSpc>
            </a:pPr>
            <a:endParaRPr lang="en-US" sz="3158" u="sng">
              <a:solidFill>
                <a:srgbClr val="000000"/>
              </a:solidFill>
              <a:latin typeface="HK Grotesk"/>
              <a:ea typeface="HK Grotesk"/>
              <a:cs typeface="HK Grotesk"/>
              <a:sym typeface="HK Grotesk"/>
              <a:hlinkClick r:id="rId15" tooltip="https://wa.me/5491124713204"/>
            </a:endParaRPr>
          </a:p>
          <a:p>
            <a:pPr marL="681973" lvl="1" indent="-340987" algn="l">
              <a:lnSpc>
                <a:spcPts val="4422"/>
              </a:lnSpc>
              <a:buFont typeface="Arial"/>
              <a:buChar char="•"/>
            </a:pPr>
            <a:r>
              <a:rPr lang="en-US" sz="3158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Te cotizamos lo que necesites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4002936" cy="4518994"/>
            <a:chOff x="0" y="0"/>
            <a:chExt cx="17214971" cy="194343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54300" y="338756"/>
            <a:ext cx="4866819" cy="4518994"/>
            <a:chOff x="0" y="0"/>
            <a:chExt cx="708240" cy="65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8240" cy="657623"/>
            </a:xfrm>
            <a:custGeom>
              <a:avLst/>
              <a:gdLst/>
              <a:ahLst/>
              <a:cxnLst/>
              <a:rect l="l" t="t" r="r" b="b"/>
              <a:pathLst>
                <a:path w="708240" h="657623">
                  <a:moveTo>
                    <a:pt x="0" y="0"/>
                  </a:moveTo>
                  <a:lnTo>
                    <a:pt x="708240" y="0"/>
                  </a:lnTo>
                  <a:lnTo>
                    <a:pt x="708240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08240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49669" y="389809"/>
            <a:ext cx="4328430" cy="4518994"/>
            <a:chOff x="0" y="0"/>
            <a:chExt cx="18614786" cy="194343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37929" y="413076"/>
            <a:ext cx="4328430" cy="4518994"/>
            <a:chOff x="0" y="0"/>
            <a:chExt cx="18614786" cy="194343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6733" y="5296279"/>
            <a:ext cx="4002936" cy="4518994"/>
            <a:chOff x="0" y="0"/>
            <a:chExt cx="17214971" cy="194343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254300" y="5245226"/>
            <a:ext cx="4866819" cy="4518994"/>
            <a:chOff x="0" y="0"/>
            <a:chExt cx="708240" cy="6576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8240" cy="657623"/>
            </a:xfrm>
            <a:custGeom>
              <a:avLst/>
              <a:gdLst/>
              <a:ahLst/>
              <a:cxnLst/>
              <a:rect l="l" t="t" r="r" b="b"/>
              <a:pathLst>
                <a:path w="708240" h="657623">
                  <a:moveTo>
                    <a:pt x="0" y="0"/>
                  </a:moveTo>
                  <a:lnTo>
                    <a:pt x="708240" y="0"/>
                  </a:lnTo>
                  <a:lnTo>
                    <a:pt x="708240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708240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249669" y="5296279"/>
            <a:ext cx="4328430" cy="4518994"/>
            <a:chOff x="0" y="0"/>
            <a:chExt cx="18614786" cy="1943432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737929" y="5319546"/>
            <a:ext cx="4328430" cy="4518994"/>
            <a:chOff x="0" y="0"/>
            <a:chExt cx="18614786" cy="1943432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452516" y="544457"/>
            <a:ext cx="4576049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061/062/063/064) ACOLCHADO MICROFIBRA 4 ETSACIONES- JEAN CARTIER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585110" y="3773926"/>
            <a:ext cx="1255068" cy="575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Desde</a:t>
            </a:r>
          </a:p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$56.900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51718" y="1349051"/>
            <a:ext cx="4676847" cy="2243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 1/2pz 160x240/ 2 1/2pz 220 x 240 cm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Material: Microfibra con relleno matelaseado.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Composición: Microfibra Premium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Colores: Blanco, Azul indigo, Cemento, Merlot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399685" y="5450927"/>
            <a:ext cx="4576049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185/189/190) ACOLCHADO MICROFIBRA CALIDEZ MEDIA - JEAN CARTIER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351718" y="6255521"/>
            <a:ext cx="4676847" cy="186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just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Medida:  1 1/2pz 165x230/ 2 1/2pz. 225 x 230 cm</a:t>
            </a:r>
          </a:p>
          <a:p>
            <a:pPr marL="355417" lvl="1" indent="-177709" algn="just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Composición: Microfibra </a:t>
            </a:r>
          </a:p>
          <a:p>
            <a:pPr marL="355417" lvl="1" indent="-177709" algn="just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Colores: Blanco/ Cielo/ Gris Claro/ Malbec/ Vison/ Negro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631766" y="8546410"/>
            <a:ext cx="1255068" cy="575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Desde</a:t>
            </a:r>
          </a:p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$44.700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4002936" cy="4518994"/>
            <a:chOff x="0" y="0"/>
            <a:chExt cx="17214971" cy="194343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56732" y="413076"/>
            <a:ext cx="4866819" cy="4518994"/>
            <a:chOff x="0" y="0"/>
            <a:chExt cx="708240" cy="65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8240" cy="657623"/>
            </a:xfrm>
            <a:custGeom>
              <a:avLst/>
              <a:gdLst/>
              <a:ahLst/>
              <a:cxnLst/>
              <a:rect l="l" t="t" r="r" b="b"/>
              <a:pathLst>
                <a:path w="708240" h="657623">
                  <a:moveTo>
                    <a:pt x="0" y="0"/>
                  </a:moveTo>
                  <a:lnTo>
                    <a:pt x="708240" y="0"/>
                  </a:lnTo>
                  <a:lnTo>
                    <a:pt x="708240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08240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49669" y="389809"/>
            <a:ext cx="4328430" cy="4518994"/>
            <a:chOff x="0" y="0"/>
            <a:chExt cx="18614786" cy="194343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37929" y="413076"/>
            <a:ext cx="4328430" cy="4518994"/>
            <a:chOff x="0" y="0"/>
            <a:chExt cx="18614786" cy="194343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6733" y="5296279"/>
            <a:ext cx="4002936" cy="4518994"/>
            <a:chOff x="0" y="0"/>
            <a:chExt cx="17214971" cy="194343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254300" y="5245226"/>
            <a:ext cx="4866819" cy="4518994"/>
            <a:chOff x="0" y="0"/>
            <a:chExt cx="708240" cy="6576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8240" cy="657623"/>
            </a:xfrm>
            <a:custGeom>
              <a:avLst/>
              <a:gdLst/>
              <a:ahLst/>
              <a:cxnLst/>
              <a:rect l="l" t="t" r="r" b="b"/>
              <a:pathLst>
                <a:path w="708240" h="657623">
                  <a:moveTo>
                    <a:pt x="0" y="0"/>
                  </a:moveTo>
                  <a:lnTo>
                    <a:pt x="708240" y="0"/>
                  </a:lnTo>
                  <a:lnTo>
                    <a:pt x="708240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708240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249669" y="5296279"/>
            <a:ext cx="4328430" cy="4518994"/>
            <a:chOff x="0" y="0"/>
            <a:chExt cx="18614786" cy="1943432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737929" y="5319546"/>
            <a:ext cx="4328430" cy="4518994"/>
            <a:chOff x="0" y="0"/>
            <a:chExt cx="18614786" cy="1943432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351718" y="6255521"/>
            <a:ext cx="4676847" cy="2243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Medida:  1 1/2pz (90x190x18)/ 2 1/2pz (150x190x18)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Composición: Microfibra liviana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Diseño: Liso 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Colores: Cielo/ Gris/ Malbec/ Vison/ Negro/ Blanco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531581" y="8689285"/>
            <a:ext cx="1255068" cy="7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Desde</a:t>
            </a:r>
          </a:p>
          <a:p>
            <a:pPr algn="ctr">
              <a:lnSpc>
                <a:spcPts val="3080"/>
              </a:lnSpc>
            </a:pPr>
            <a:r>
              <a:rPr lang="en-US" sz="2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$26.300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452516" y="544457"/>
            <a:ext cx="4576049" cy="67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113/114/115) JGO SABANAS PERCAL 180 HILOS ESTAMPADAS- JEAN CARTIER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6323925" y="3673837"/>
            <a:ext cx="1670380" cy="766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7"/>
              </a:lnSpc>
            </a:pPr>
            <a:r>
              <a:rPr lang="en-US" sz="226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Desde</a:t>
            </a:r>
          </a:p>
          <a:p>
            <a:pPr algn="ctr">
              <a:lnSpc>
                <a:spcPts val="3167"/>
              </a:lnSpc>
            </a:pPr>
            <a:r>
              <a:rPr lang="en-US" sz="226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$65.300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351718" y="1349051"/>
            <a:ext cx="4676847" cy="186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Twin (100x200x30)/ Queen (160x200x30)/ King (200x200x30)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Percal 180 hilos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Estampadas</a:t>
            </a: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452516" y="5450927"/>
            <a:ext cx="4576049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185) JGO SABANAS MICROFIBRA LIVIANA - JEAN CARTIER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8735497" y="497633"/>
            <a:ext cx="9385622" cy="4518994"/>
            <a:chOff x="0" y="0"/>
            <a:chExt cx="1365836" cy="6576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65836" cy="657623"/>
            </a:xfrm>
            <a:custGeom>
              <a:avLst/>
              <a:gdLst/>
              <a:ahLst/>
              <a:cxnLst/>
              <a:rect l="l" t="t" r="r" b="b"/>
              <a:pathLst>
                <a:path w="1365836" h="657623">
                  <a:moveTo>
                    <a:pt x="0" y="0"/>
                  </a:moveTo>
                  <a:lnTo>
                    <a:pt x="1365836" y="0"/>
                  </a:lnTo>
                  <a:lnTo>
                    <a:pt x="1365836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365836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6733" y="563507"/>
            <a:ext cx="8022070" cy="4518994"/>
            <a:chOff x="0" y="0"/>
            <a:chExt cx="34499602" cy="194343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499603" cy="19434321"/>
            </a:xfrm>
            <a:custGeom>
              <a:avLst/>
              <a:gdLst/>
              <a:ahLst/>
              <a:cxnLst/>
              <a:rect l="l" t="t" r="r" b="b"/>
              <a:pathLst>
                <a:path w="34499603" h="19434321">
                  <a:moveTo>
                    <a:pt x="30905893" y="0"/>
                  </a:moveTo>
                  <a:lnTo>
                    <a:pt x="3593709" y="0"/>
                  </a:lnTo>
                  <a:cubicBezTo>
                    <a:pt x="1609981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30905893" y="19434321"/>
                  </a:lnTo>
                  <a:cubicBezTo>
                    <a:pt x="32889620" y="19434321"/>
                    <a:pt x="34499603" y="18527387"/>
                    <a:pt x="34499603" y="17409913"/>
                  </a:cubicBezTo>
                  <a:lnTo>
                    <a:pt x="34499603" y="0"/>
                  </a:lnTo>
                  <a:lnTo>
                    <a:pt x="30905893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35497" y="5469977"/>
            <a:ext cx="9385622" cy="4518994"/>
            <a:chOff x="0" y="0"/>
            <a:chExt cx="1365836" cy="6576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65836" cy="657623"/>
            </a:xfrm>
            <a:custGeom>
              <a:avLst/>
              <a:gdLst/>
              <a:ahLst/>
              <a:cxnLst/>
              <a:rect l="l" t="t" r="r" b="b"/>
              <a:pathLst>
                <a:path w="1365836" h="657623">
                  <a:moveTo>
                    <a:pt x="0" y="0"/>
                  </a:moveTo>
                  <a:lnTo>
                    <a:pt x="1365836" y="0"/>
                  </a:lnTo>
                  <a:lnTo>
                    <a:pt x="1365836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365836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6733" y="5469977"/>
            <a:ext cx="8022070" cy="4518994"/>
            <a:chOff x="0" y="0"/>
            <a:chExt cx="34499602" cy="1943432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499603" cy="19434321"/>
            </a:xfrm>
            <a:custGeom>
              <a:avLst/>
              <a:gdLst/>
              <a:ahLst/>
              <a:cxnLst/>
              <a:rect l="l" t="t" r="r" b="b"/>
              <a:pathLst>
                <a:path w="34499603" h="19434321">
                  <a:moveTo>
                    <a:pt x="30905893" y="0"/>
                  </a:moveTo>
                  <a:lnTo>
                    <a:pt x="3593709" y="0"/>
                  </a:lnTo>
                  <a:cubicBezTo>
                    <a:pt x="1609981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30905893" y="19434321"/>
                  </a:lnTo>
                  <a:cubicBezTo>
                    <a:pt x="32889620" y="19434321"/>
                    <a:pt x="34499603" y="18527387"/>
                    <a:pt x="34499603" y="17409913"/>
                  </a:cubicBezTo>
                  <a:lnTo>
                    <a:pt x="34499603" y="0"/>
                  </a:lnTo>
                  <a:lnTo>
                    <a:pt x="30905893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144000" y="6290066"/>
            <a:ext cx="7093431" cy="186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Medida:  1 1/2pz (90x190x20)/ 2 1/2pz (150x190x25)/ Queen (160x200x30) King (200x200x30)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Composición: Puro Algodon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Diseño: Liso 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Colores: Petroleo/ Arena/ Blanco/ Oliva/ Negro/ Gris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453882" y="8257105"/>
            <a:ext cx="2099770" cy="123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2"/>
              </a:lnSpc>
            </a:pPr>
            <a:r>
              <a:rPr lang="en-US" sz="354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Desde</a:t>
            </a:r>
          </a:p>
          <a:p>
            <a:pPr algn="ctr">
              <a:lnSpc>
                <a:spcPts val="4962"/>
              </a:lnSpc>
            </a:pPr>
            <a:r>
              <a:rPr lang="en-US" sz="354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$29.600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44000" y="773057"/>
            <a:ext cx="5636988" cy="67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192) SABANA AJUSTABLE LISA MICROFIBRA- JEAN CARTIER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202674" y="3612882"/>
            <a:ext cx="2602186" cy="120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35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Desde</a:t>
            </a:r>
          </a:p>
          <a:p>
            <a:pPr algn="ctr">
              <a:lnSpc>
                <a:spcPts val="4934"/>
              </a:lnSpc>
            </a:pPr>
            <a:r>
              <a:rPr lang="en-US" sz="35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$20.200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4000" y="1643756"/>
            <a:ext cx="7584606" cy="186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Twin: (100x200x30) / Queen (160x200x30) / King (200x200x30)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100% Microfibra premium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Lisas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Colores: Gris claro/ Blanco/ Arena/ Gris Oscuro</a:t>
            </a: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144000" y="5647397"/>
            <a:ext cx="5106519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193) SABANA AJUSTABLE PURO ALGODON - JEAN CARTIER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5849756" cy="4518994"/>
            <a:chOff x="0" y="0"/>
            <a:chExt cx="25157379" cy="194343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157379" cy="19434321"/>
            </a:xfrm>
            <a:custGeom>
              <a:avLst/>
              <a:gdLst/>
              <a:ahLst/>
              <a:cxnLst/>
              <a:rect l="l" t="t" r="r" b="b"/>
              <a:pathLst>
                <a:path w="25157379" h="19434321">
                  <a:moveTo>
                    <a:pt x="22536818" y="0"/>
                  </a:moveTo>
                  <a:lnTo>
                    <a:pt x="2620560" y="0"/>
                  </a:lnTo>
                  <a:cubicBezTo>
                    <a:pt x="1174011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22536818" y="19434321"/>
                  </a:lnTo>
                  <a:cubicBezTo>
                    <a:pt x="23983369" y="19434321"/>
                    <a:pt x="25157379" y="18527387"/>
                    <a:pt x="25157379" y="17409913"/>
                  </a:cubicBezTo>
                  <a:lnTo>
                    <a:pt x="25157379" y="0"/>
                  </a:lnTo>
                  <a:lnTo>
                    <a:pt x="22536818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56732" y="413076"/>
            <a:ext cx="4866819" cy="4518994"/>
            <a:chOff x="0" y="0"/>
            <a:chExt cx="708240" cy="65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8240" cy="657623"/>
            </a:xfrm>
            <a:custGeom>
              <a:avLst/>
              <a:gdLst/>
              <a:ahLst/>
              <a:cxnLst/>
              <a:rect l="l" t="t" r="r" b="b"/>
              <a:pathLst>
                <a:path w="708240" h="657623">
                  <a:moveTo>
                    <a:pt x="0" y="0"/>
                  </a:moveTo>
                  <a:lnTo>
                    <a:pt x="708240" y="0"/>
                  </a:lnTo>
                  <a:lnTo>
                    <a:pt x="708240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08240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53580" y="413076"/>
            <a:ext cx="6312779" cy="4518994"/>
            <a:chOff x="0" y="0"/>
            <a:chExt cx="27148650" cy="194343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148650" cy="19434321"/>
            </a:xfrm>
            <a:custGeom>
              <a:avLst/>
              <a:gdLst/>
              <a:ahLst/>
              <a:cxnLst/>
              <a:rect l="l" t="t" r="r" b="b"/>
              <a:pathLst>
                <a:path w="27148650" h="19434321">
                  <a:moveTo>
                    <a:pt x="24320666" y="0"/>
                  </a:moveTo>
                  <a:lnTo>
                    <a:pt x="2827984" y="0"/>
                  </a:lnTo>
                  <a:cubicBezTo>
                    <a:pt x="1266937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24320666" y="19434321"/>
                  </a:lnTo>
                  <a:cubicBezTo>
                    <a:pt x="25881713" y="19434321"/>
                    <a:pt x="27148650" y="18527387"/>
                    <a:pt x="27148650" y="17409913"/>
                  </a:cubicBezTo>
                  <a:lnTo>
                    <a:pt x="27148650" y="0"/>
                  </a:lnTo>
                  <a:lnTo>
                    <a:pt x="24320666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6733" y="5474606"/>
            <a:ext cx="5849756" cy="4518994"/>
            <a:chOff x="0" y="0"/>
            <a:chExt cx="25157379" cy="194343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157379" cy="19434321"/>
            </a:xfrm>
            <a:custGeom>
              <a:avLst/>
              <a:gdLst/>
              <a:ahLst/>
              <a:cxnLst/>
              <a:rect l="l" t="t" r="r" b="b"/>
              <a:pathLst>
                <a:path w="25157379" h="19434321">
                  <a:moveTo>
                    <a:pt x="22536818" y="0"/>
                  </a:moveTo>
                  <a:lnTo>
                    <a:pt x="2620560" y="0"/>
                  </a:lnTo>
                  <a:cubicBezTo>
                    <a:pt x="1174011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22536818" y="19434321"/>
                  </a:lnTo>
                  <a:cubicBezTo>
                    <a:pt x="23983369" y="19434321"/>
                    <a:pt x="25157379" y="18527387"/>
                    <a:pt x="25157379" y="17409913"/>
                  </a:cubicBezTo>
                  <a:lnTo>
                    <a:pt x="25157379" y="0"/>
                  </a:lnTo>
                  <a:lnTo>
                    <a:pt x="22536818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421181" y="5423553"/>
            <a:ext cx="4866819" cy="4518994"/>
            <a:chOff x="0" y="0"/>
            <a:chExt cx="708240" cy="6576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8240" cy="657623"/>
            </a:xfrm>
            <a:custGeom>
              <a:avLst/>
              <a:gdLst/>
              <a:ahLst/>
              <a:cxnLst/>
              <a:rect l="l" t="t" r="r" b="b"/>
              <a:pathLst>
                <a:path w="708240" h="657623">
                  <a:moveTo>
                    <a:pt x="0" y="0"/>
                  </a:moveTo>
                  <a:lnTo>
                    <a:pt x="708240" y="0"/>
                  </a:lnTo>
                  <a:lnTo>
                    <a:pt x="708240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708240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53580" y="5497873"/>
            <a:ext cx="6312779" cy="4518994"/>
            <a:chOff x="0" y="0"/>
            <a:chExt cx="27148650" cy="194343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148650" cy="19434321"/>
            </a:xfrm>
            <a:custGeom>
              <a:avLst/>
              <a:gdLst/>
              <a:ahLst/>
              <a:cxnLst/>
              <a:rect l="l" t="t" r="r" b="b"/>
              <a:pathLst>
                <a:path w="27148650" h="19434321">
                  <a:moveTo>
                    <a:pt x="24320666" y="0"/>
                  </a:moveTo>
                  <a:lnTo>
                    <a:pt x="2827984" y="0"/>
                  </a:lnTo>
                  <a:cubicBezTo>
                    <a:pt x="1266937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24320666" y="19434321"/>
                  </a:lnTo>
                  <a:cubicBezTo>
                    <a:pt x="25881713" y="19434321"/>
                    <a:pt x="27148650" y="18527387"/>
                    <a:pt x="27148650" y="17409913"/>
                  </a:cubicBezTo>
                  <a:lnTo>
                    <a:pt x="27148650" y="0"/>
                  </a:lnTo>
                  <a:lnTo>
                    <a:pt x="24320666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452516" y="544457"/>
            <a:ext cx="4576049" cy="67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071) FRAZADA DOBLE DE CORAL Y COREDERITO- JEAN CARTIER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148899" y="3544690"/>
            <a:ext cx="1822842" cy="895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26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Desde</a:t>
            </a:r>
          </a:p>
          <a:p>
            <a:pPr algn="ctr">
              <a:lnSpc>
                <a:spcPts val="3674"/>
              </a:lnSpc>
            </a:pPr>
            <a:r>
              <a:rPr lang="en-US" sz="26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$52.900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351718" y="1349051"/>
            <a:ext cx="4676847" cy="2243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 ½ pz (9160x220)/ 2 1/2pz (220x240)/ King (270x240)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Doble, de coral emboss con reverso de corderito y marco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Colores: Verde seco/ Beige/ Gris</a:t>
            </a:r>
          </a:p>
          <a:p>
            <a:pPr algn="l">
              <a:lnSpc>
                <a:spcPts val="3061"/>
              </a:lnSpc>
            </a:pPr>
            <a:endParaRPr lang="en-US" sz="1646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619397" y="5629254"/>
            <a:ext cx="4576049" cy="67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073) FRAZADA DOBLE CON CORDERITO- JEAN CARTIER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6716673" y="8977786"/>
            <a:ext cx="1255068" cy="90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Desde</a:t>
            </a:r>
          </a:p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$54.000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18599" y="6433847"/>
            <a:ext cx="4676847" cy="1100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 ½ plaza (160x220)/ 2 ½ plaza (220x240)/ King (270x240)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Colore: Malbec/ Vison/ Gris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4002936" cy="4518994"/>
            <a:chOff x="0" y="0"/>
            <a:chExt cx="17214971" cy="194343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54300" y="338756"/>
            <a:ext cx="4866819" cy="4518994"/>
            <a:chOff x="0" y="0"/>
            <a:chExt cx="708240" cy="65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8240" cy="657623"/>
            </a:xfrm>
            <a:custGeom>
              <a:avLst/>
              <a:gdLst/>
              <a:ahLst/>
              <a:cxnLst/>
              <a:rect l="l" t="t" r="r" b="b"/>
              <a:pathLst>
                <a:path w="708240" h="657623">
                  <a:moveTo>
                    <a:pt x="0" y="0"/>
                  </a:moveTo>
                  <a:lnTo>
                    <a:pt x="708240" y="0"/>
                  </a:lnTo>
                  <a:lnTo>
                    <a:pt x="708240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08240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49669" y="389809"/>
            <a:ext cx="4328430" cy="4518994"/>
            <a:chOff x="0" y="0"/>
            <a:chExt cx="18614786" cy="194343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37929" y="413076"/>
            <a:ext cx="4328430" cy="4518994"/>
            <a:chOff x="0" y="0"/>
            <a:chExt cx="18614786" cy="194343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6733" y="5296279"/>
            <a:ext cx="4002936" cy="4518994"/>
            <a:chOff x="0" y="0"/>
            <a:chExt cx="17214971" cy="194343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254300" y="5245226"/>
            <a:ext cx="4866819" cy="4518994"/>
            <a:chOff x="0" y="0"/>
            <a:chExt cx="708240" cy="6576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8240" cy="657623"/>
            </a:xfrm>
            <a:custGeom>
              <a:avLst/>
              <a:gdLst/>
              <a:ahLst/>
              <a:cxnLst/>
              <a:rect l="l" t="t" r="r" b="b"/>
              <a:pathLst>
                <a:path w="708240" h="657623">
                  <a:moveTo>
                    <a:pt x="0" y="0"/>
                  </a:moveTo>
                  <a:lnTo>
                    <a:pt x="708240" y="0"/>
                  </a:lnTo>
                  <a:lnTo>
                    <a:pt x="708240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708240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249669" y="5296279"/>
            <a:ext cx="4328430" cy="4518994"/>
            <a:chOff x="0" y="0"/>
            <a:chExt cx="18614786" cy="1943432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737929" y="5319546"/>
            <a:ext cx="4328430" cy="4518994"/>
            <a:chOff x="0" y="0"/>
            <a:chExt cx="18614786" cy="1943432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452516" y="544457"/>
            <a:ext cx="4576049" cy="67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084) MANTA CHENILLE JAQUARD A RAYAS VISON - JEAN CARTIER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6271173" y="3892989"/>
            <a:ext cx="1533687" cy="52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$41.600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51718" y="1349051"/>
            <a:ext cx="4676847" cy="1100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180x130cm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Colores: Raya color: vison/ negro/ gris. Base natural.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452516" y="5450927"/>
            <a:ext cx="4576049" cy="214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085) MANTA TERRA JAQUARD ETNICOS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351718" y="6255521"/>
            <a:ext cx="4676847" cy="148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Medida:  150x120cm.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Composición: Chenille Jaquard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Diseño: con motivos etnicos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Colores: Verde/ Vison/ Negro/ Gris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271173" y="8969058"/>
            <a:ext cx="1533687" cy="52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$29.800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4174018" cy="4518994"/>
            <a:chOff x="0" y="0"/>
            <a:chExt cx="17950726" cy="194343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950726" cy="19434321"/>
            </a:xfrm>
            <a:custGeom>
              <a:avLst/>
              <a:gdLst/>
              <a:ahLst/>
              <a:cxnLst/>
              <a:rect l="l" t="t" r="r" b="b"/>
              <a:pathLst>
                <a:path w="17950726" h="19434321">
                  <a:moveTo>
                    <a:pt x="16080859" y="0"/>
                  </a:moveTo>
                  <a:lnTo>
                    <a:pt x="1869867" y="0"/>
                  </a:lnTo>
                  <a:cubicBezTo>
                    <a:pt x="837701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080859" y="19434321"/>
                  </a:lnTo>
                  <a:cubicBezTo>
                    <a:pt x="17113025" y="19434321"/>
                    <a:pt x="17950726" y="18527387"/>
                    <a:pt x="17950726" y="17409913"/>
                  </a:cubicBezTo>
                  <a:lnTo>
                    <a:pt x="17950726" y="0"/>
                  </a:lnTo>
                  <a:lnTo>
                    <a:pt x="16080859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04846" y="389809"/>
            <a:ext cx="10835695" cy="4518994"/>
            <a:chOff x="0" y="0"/>
            <a:chExt cx="1576856" cy="65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76856" cy="657623"/>
            </a:xfrm>
            <a:custGeom>
              <a:avLst/>
              <a:gdLst/>
              <a:ahLst/>
              <a:cxnLst/>
              <a:rect l="l" t="t" r="r" b="b"/>
              <a:pathLst>
                <a:path w="1576856" h="657623">
                  <a:moveTo>
                    <a:pt x="0" y="0"/>
                  </a:moveTo>
                  <a:lnTo>
                    <a:pt x="1576856" y="0"/>
                  </a:lnTo>
                  <a:lnTo>
                    <a:pt x="1576856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576856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6733" y="5296279"/>
            <a:ext cx="4002936" cy="4518994"/>
            <a:chOff x="0" y="0"/>
            <a:chExt cx="17214971" cy="194343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904846" y="5096288"/>
            <a:ext cx="10835695" cy="4518994"/>
            <a:chOff x="0" y="0"/>
            <a:chExt cx="1576856" cy="6576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76856" cy="657623"/>
            </a:xfrm>
            <a:custGeom>
              <a:avLst/>
              <a:gdLst/>
              <a:ahLst/>
              <a:cxnLst/>
              <a:rect l="l" t="t" r="r" b="b"/>
              <a:pathLst>
                <a:path w="1576856" h="657623">
                  <a:moveTo>
                    <a:pt x="0" y="0"/>
                  </a:moveTo>
                  <a:lnTo>
                    <a:pt x="1576856" y="0"/>
                  </a:lnTo>
                  <a:lnTo>
                    <a:pt x="1576856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576856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371619" y="8146214"/>
            <a:ext cx="4166395" cy="593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4"/>
              </a:lnSpc>
            </a:pPr>
            <a:r>
              <a:rPr lang="en-US" sz="355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$50.000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73623" y="664503"/>
            <a:ext cx="7656341" cy="120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3" b="1" spc="322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388)BATA ABRIGADA DE CORDERITO - JEAN CARTIER</a:t>
            </a:r>
          </a:p>
          <a:p>
            <a:pPr algn="l">
              <a:lnSpc>
                <a:spcPts val="3252"/>
              </a:lnSpc>
            </a:pPr>
            <a:endParaRPr lang="en-US" sz="2323" b="1" spc="322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153723" y="3745946"/>
            <a:ext cx="2602186" cy="58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35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$44.500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73623" y="1757645"/>
            <a:ext cx="4676847" cy="160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6544" lvl="1" indent="-253272" algn="l">
              <a:lnSpc>
                <a:spcPts val="4363"/>
              </a:lnSpc>
              <a:buFont typeface="Arial"/>
              <a:buChar char="•"/>
            </a:pPr>
            <a:r>
              <a:rPr lang="en-US" sz="23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Bien abrigada</a:t>
            </a:r>
          </a:p>
          <a:p>
            <a:pPr marL="506544" lvl="1" indent="-253272" algn="l">
              <a:lnSpc>
                <a:spcPts val="4363"/>
              </a:lnSpc>
              <a:buFont typeface="Arial"/>
              <a:buChar char="•"/>
            </a:pPr>
            <a:r>
              <a:rPr lang="en-US" sz="23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Colores: Gris/ Tiza/ Petroleo</a:t>
            </a:r>
          </a:p>
          <a:p>
            <a:pPr marL="506544" lvl="1" indent="-253272" algn="l">
              <a:lnSpc>
                <a:spcPts val="4363"/>
              </a:lnSpc>
              <a:buFont typeface="Arial"/>
              <a:buChar char="•"/>
            </a:pPr>
            <a:r>
              <a:rPr lang="en-US" sz="23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Talles: S/ M/ L y XL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50231" y="5258179"/>
            <a:ext cx="7404586" cy="79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3" b="1" spc="322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206) BATA DE SATEN GLAM- </a:t>
            </a:r>
          </a:p>
          <a:p>
            <a:pPr algn="l">
              <a:lnSpc>
                <a:spcPts val="3252"/>
              </a:lnSpc>
            </a:pPr>
            <a:r>
              <a:rPr lang="en-US" sz="2323" b="1" spc="322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JEAN CARTIER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73623" y="6304668"/>
            <a:ext cx="4676847" cy="1051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6544" lvl="1" indent="-253272" algn="l">
              <a:lnSpc>
                <a:spcPts val="4363"/>
              </a:lnSpc>
              <a:buFont typeface="Arial"/>
              <a:buChar char="•"/>
            </a:pPr>
            <a:r>
              <a:rPr lang="en-US" sz="23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Colores: Rosa y Natural</a:t>
            </a:r>
          </a:p>
          <a:p>
            <a:pPr marL="506544" lvl="1" indent="-253272" algn="l">
              <a:lnSpc>
                <a:spcPts val="4363"/>
              </a:lnSpc>
              <a:buFont typeface="Arial"/>
              <a:buChar char="•"/>
            </a:pPr>
            <a:r>
              <a:rPr lang="en-US" sz="23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Talles: S/M y L/XL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246733" y="389809"/>
            <a:ext cx="4002936" cy="4518994"/>
            <a:chOff x="0" y="0"/>
            <a:chExt cx="17214971" cy="194343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14971" cy="19434321"/>
            </a:xfrm>
            <a:custGeom>
              <a:avLst/>
              <a:gdLst/>
              <a:ahLst/>
              <a:cxnLst/>
              <a:rect l="l" t="t" r="r" b="b"/>
              <a:pathLst>
                <a:path w="17214971" h="19434321">
                  <a:moveTo>
                    <a:pt x="15421745" y="0"/>
                  </a:moveTo>
                  <a:lnTo>
                    <a:pt x="1793226" y="0"/>
                  </a:lnTo>
                  <a:cubicBezTo>
                    <a:pt x="803365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5421745" y="19434321"/>
                  </a:lnTo>
                  <a:cubicBezTo>
                    <a:pt x="16411606" y="19434321"/>
                    <a:pt x="17214971" y="18527387"/>
                    <a:pt x="17214971" y="17409913"/>
                  </a:cubicBezTo>
                  <a:lnTo>
                    <a:pt x="17214971" y="0"/>
                  </a:lnTo>
                  <a:lnTo>
                    <a:pt x="15421745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56732" y="413076"/>
            <a:ext cx="4866819" cy="4518994"/>
            <a:chOff x="0" y="0"/>
            <a:chExt cx="708240" cy="65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8240" cy="657623"/>
            </a:xfrm>
            <a:custGeom>
              <a:avLst/>
              <a:gdLst/>
              <a:ahLst/>
              <a:cxnLst/>
              <a:rect l="l" t="t" r="r" b="b"/>
              <a:pathLst>
                <a:path w="708240" h="657623">
                  <a:moveTo>
                    <a:pt x="0" y="0"/>
                  </a:moveTo>
                  <a:lnTo>
                    <a:pt x="708240" y="0"/>
                  </a:lnTo>
                  <a:lnTo>
                    <a:pt x="708240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08240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49669" y="389809"/>
            <a:ext cx="4328430" cy="4518994"/>
            <a:chOff x="0" y="0"/>
            <a:chExt cx="18614786" cy="194343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37929" y="413076"/>
            <a:ext cx="4328430" cy="4518994"/>
            <a:chOff x="0" y="0"/>
            <a:chExt cx="18614786" cy="194343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614786" cy="19434321"/>
            </a:xfrm>
            <a:custGeom>
              <a:avLst/>
              <a:gdLst/>
              <a:ahLst/>
              <a:cxnLst/>
              <a:rect l="l" t="t" r="r" b="b"/>
              <a:pathLst>
                <a:path w="18614786" h="19434321">
                  <a:moveTo>
                    <a:pt x="16675745" y="0"/>
                  </a:moveTo>
                  <a:lnTo>
                    <a:pt x="1939040" y="0"/>
                  </a:lnTo>
                  <a:cubicBezTo>
                    <a:pt x="86869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16675745" y="19434321"/>
                  </a:lnTo>
                  <a:cubicBezTo>
                    <a:pt x="17746095" y="19434321"/>
                    <a:pt x="18614786" y="18527387"/>
                    <a:pt x="18614786" y="17409913"/>
                  </a:cubicBezTo>
                  <a:lnTo>
                    <a:pt x="18614786" y="0"/>
                  </a:lnTo>
                  <a:lnTo>
                    <a:pt x="16675745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6733" y="5296279"/>
            <a:ext cx="6167151" cy="4518994"/>
            <a:chOff x="0" y="0"/>
            <a:chExt cx="26522364" cy="194343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522362" cy="19434321"/>
            </a:xfrm>
            <a:custGeom>
              <a:avLst/>
              <a:gdLst/>
              <a:ahLst/>
              <a:cxnLst/>
              <a:rect l="l" t="t" r="r" b="b"/>
              <a:pathLst>
                <a:path w="26522362" h="19434321">
                  <a:moveTo>
                    <a:pt x="23759618" y="0"/>
                  </a:moveTo>
                  <a:lnTo>
                    <a:pt x="2762746" y="0"/>
                  </a:lnTo>
                  <a:cubicBezTo>
                    <a:pt x="1237710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23759618" y="19434321"/>
                  </a:lnTo>
                  <a:cubicBezTo>
                    <a:pt x="25284654" y="19434321"/>
                    <a:pt x="26522362" y="18527387"/>
                    <a:pt x="26522362" y="17409913"/>
                  </a:cubicBezTo>
                  <a:lnTo>
                    <a:pt x="26522362" y="0"/>
                  </a:lnTo>
                  <a:lnTo>
                    <a:pt x="23759618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254300" y="5245226"/>
            <a:ext cx="4866819" cy="4518994"/>
            <a:chOff x="0" y="0"/>
            <a:chExt cx="708240" cy="6576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8240" cy="657623"/>
            </a:xfrm>
            <a:custGeom>
              <a:avLst/>
              <a:gdLst/>
              <a:ahLst/>
              <a:cxnLst/>
              <a:rect l="l" t="t" r="r" b="b"/>
              <a:pathLst>
                <a:path w="708240" h="657623">
                  <a:moveTo>
                    <a:pt x="0" y="0"/>
                  </a:moveTo>
                  <a:lnTo>
                    <a:pt x="708240" y="0"/>
                  </a:lnTo>
                  <a:lnTo>
                    <a:pt x="708240" y="657623"/>
                  </a:lnTo>
                  <a:lnTo>
                    <a:pt x="0" y="65762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708240" cy="714773"/>
            </a:xfrm>
            <a:prstGeom prst="rect">
              <a:avLst/>
            </a:prstGeom>
          </p:spPr>
          <p:txBody>
            <a:bodyPr lIns="57755" tIns="57755" rIns="57755" bIns="57755" rtlCol="0" anchor="ctr"/>
            <a:lstStyle/>
            <a:p>
              <a:pPr algn="l">
                <a:lnSpc>
                  <a:spcPts val="3359"/>
                </a:lnSpc>
              </a:pPr>
              <a:endParaRPr/>
            </a:p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555414" y="5319546"/>
            <a:ext cx="6510946" cy="4518994"/>
            <a:chOff x="0" y="0"/>
            <a:chExt cx="28000881" cy="1943432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000880" cy="19434321"/>
            </a:xfrm>
            <a:custGeom>
              <a:avLst/>
              <a:gdLst/>
              <a:ahLst/>
              <a:cxnLst/>
              <a:rect l="l" t="t" r="r" b="b"/>
              <a:pathLst>
                <a:path w="28000880" h="19434321">
                  <a:moveTo>
                    <a:pt x="25084123" y="0"/>
                  </a:moveTo>
                  <a:lnTo>
                    <a:pt x="2916758" y="0"/>
                  </a:lnTo>
                  <a:cubicBezTo>
                    <a:pt x="1306708" y="0"/>
                    <a:pt x="0" y="906935"/>
                    <a:pt x="0" y="2024408"/>
                  </a:cubicBezTo>
                  <a:lnTo>
                    <a:pt x="0" y="19434321"/>
                  </a:lnTo>
                  <a:lnTo>
                    <a:pt x="25084123" y="19434321"/>
                  </a:lnTo>
                  <a:cubicBezTo>
                    <a:pt x="26694172" y="19434321"/>
                    <a:pt x="28000880" y="18527387"/>
                    <a:pt x="28000880" y="17409913"/>
                  </a:cubicBezTo>
                  <a:lnTo>
                    <a:pt x="28000880" y="0"/>
                  </a:lnTo>
                  <a:lnTo>
                    <a:pt x="25084123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351718" y="6255521"/>
            <a:ext cx="4676847" cy="1100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Medida: 60x40cm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Estampado de fibra de coco con base PVC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 modelos: puntos y psicodelia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693200" y="8346385"/>
            <a:ext cx="3335365" cy="469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2"/>
              </a:lnSpc>
            </a:pPr>
            <a:r>
              <a:rPr lang="en-US" sz="284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$17.300 c/u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452516" y="544457"/>
            <a:ext cx="4576049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272) FELPUDOS- JEAN CARTIER</a:t>
            </a:r>
          </a:p>
          <a:p>
            <a:pPr algn="l">
              <a:lnSpc>
                <a:spcPts val="1852"/>
              </a:lnSpc>
            </a:pPr>
            <a:endParaRPr lang="en-US" sz="1323" b="1" spc="183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5202674" y="3612882"/>
            <a:ext cx="2602186" cy="58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35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$18.200 c/u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51718" y="1349051"/>
            <a:ext cx="4676847" cy="148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Estampado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 fibra de coco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Base de PVC</a:t>
            </a:r>
          </a:p>
          <a:p>
            <a:pPr marL="355417" lvl="1" indent="-177709" algn="l">
              <a:lnSpc>
                <a:spcPts val="3061"/>
              </a:lnSpc>
              <a:buFont typeface="Arial"/>
              <a:buChar char="•"/>
            </a:pPr>
            <a:r>
              <a:rPr lang="en-US" sz="164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60x40cm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452516" y="5450927"/>
            <a:ext cx="4576049" cy="214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3" b="1" spc="18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274) FELPUDO MODERN- JEAN CARTIER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2651</Words>
  <Application>Microsoft Macintosh PowerPoint</Application>
  <PresentationFormat>Personalizado</PresentationFormat>
  <Paragraphs>396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HK Grotesk</vt:lpstr>
      <vt:lpstr>Arial</vt:lpstr>
      <vt:lpstr>DM Sans</vt:lpstr>
      <vt:lpstr>Open Sans Bold</vt:lpstr>
      <vt:lpstr>Higuen Elegant Serif</vt:lpstr>
      <vt:lpstr>DM Sans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Promos mayo</dc:title>
  <cp:lastModifiedBy>lopezrominalorena lopez</cp:lastModifiedBy>
  <cp:revision>2</cp:revision>
  <dcterms:created xsi:type="dcterms:W3CDTF">2006-08-16T00:00:00Z</dcterms:created>
  <dcterms:modified xsi:type="dcterms:W3CDTF">2026-05-07T13:14:47Z</dcterms:modified>
  <dc:identifier>DAHIudp0BXM</dc:identifier>
</cp:coreProperties>
</file>