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8288000" cy="10287000"/>
  <p:notesSz cx="6858000" cy="9144000"/>
  <p:embeddedFontLst>
    <p:embeddedFont>
      <p:font typeface="DM Sans Bold" pitchFamily="2" charset="77"/>
      <p:regular r:id="rId50"/>
      <p:bold r:id="rId51"/>
    </p:embeddedFont>
    <p:embeddedFont>
      <p:font typeface="Higuen Elegant Serif" pitchFamily="2" charset="0"/>
      <p:regular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28" autoAdjust="0"/>
    <p:restoredTop sz="94648" autoAdjust="0"/>
  </p:normalViewPr>
  <p:slideViewPr>
    <p:cSldViewPr>
      <p:cViewPr varScale="1">
        <p:scale>
          <a:sx n="67" d="100"/>
          <a:sy n="67" d="100"/>
        </p:scale>
        <p:origin x="224" y="5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6.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17.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2.jpeg"/><Relationship Id="rId7" Type="http://schemas.openxmlformats.org/officeDocument/2006/relationships/image" Target="../media/image6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64.jpeg"/><Relationship Id="rId4" Type="http://schemas.openxmlformats.org/officeDocument/2006/relationships/image" Target="../media/image63.jpeg"/><Relationship Id="rId9" Type="http://schemas.openxmlformats.org/officeDocument/2006/relationships/image" Target="../media/image67.jpeg"/></Relationships>
</file>

<file path=ppt/slides/_rels/slide18.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8.jpeg"/><Relationship Id="rId7" Type="http://schemas.openxmlformats.org/officeDocument/2006/relationships/image" Target="../media/image6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9.jpeg"/><Relationship Id="rId4" Type="http://schemas.openxmlformats.org/officeDocument/2006/relationships/image" Target="../media/image60.jpeg"/><Relationship Id="rId9" Type="http://schemas.openxmlformats.org/officeDocument/2006/relationships/image" Target="../media/image71.jpeg"/></Relationships>
</file>

<file path=ppt/slides/_rels/slide19.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2.jpeg"/><Relationship Id="rId7" Type="http://schemas.openxmlformats.org/officeDocument/2006/relationships/image" Target="../media/image7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72.jpeg"/><Relationship Id="rId4" Type="http://schemas.openxmlformats.org/officeDocument/2006/relationships/image" Target="../media/image63.jpeg"/><Relationship Id="rId9" Type="http://schemas.openxmlformats.org/officeDocument/2006/relationships/image" Target="../media/image7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62.jpeg"/><Relationship Id="rId7" Type="http://schemas.openxmlformats.org/officeDocument/2006/relationships/image" Target="../media/image7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76.jpeg"/><Relationship Id="rId4" Type="http://schemas.openxmlformats.org/officeDocument/2006/relationships/image" Target="../media/image63.jpeg"/><Relationship Id="rId9" Type="http://schemas.openxmlformats.org/officeDocument/2006/relationships/image" Target="../media/image79.jpeg"/></Relationships>
</file>

<file path=ppt/slides/_rels/slide21.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62.jpeg"/><Relationship Id="rId7" Type="http://schemas.openxmlformats.org/officeDocument/2006/relationships/image" Target="../media/image8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80.jpeg"/><Relationship Id="rId4" Type="http://schemas.openxmlformats.org/officeDocument/2006/relationships/image" Target="../media/image63.jpeg"/><Relationship Id="rId9" Type="http://schemas.openxmlformats.org/officeDocument/2006/relationships/image" Target="../media/image83.jpeg"/></Relationships>
</file>

<file path=ppt/slides/_rels/slide22.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62.jpeg"/><Relationship Id="rId7" Type="http://schemas.openxmlformats.org/officeDocument/2006/relationships/image" Target="../media/image8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63.jpeg"/></Relationships>
</file>

<file path=ppt/slides/_rels/slide23.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62.jpeg"/><Relationship Id="rId7" Type="http://schemas.openxmlformats.org/officeDocument/2006/relationships/image" Target="../media/image9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63.jpeg"/><Relationship Id="rId9" Type="http://schemas.openxmlformats.org/officeDocument/2006/relationships/image" Target="../media/image91.jpeg"/></Relationships>
</file>

<file path=ppt/slides/_rels/slide24.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62.jpeg"/><Relationship Id="rId7" Type="http://schemas.openxmlformats.org/officeDocument/2006/relationships/image" Target="../media/image9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92.jpeg"/><Relationship Id="rId4" Type="http://schemas.openxmlformats.org/officeDocument/2006/relationships/image" Target="../media/image63.jpeg"/><Relationship Id="rId9" Type="http://schemas.openxmlformats.org/officeDocument/2006/relationships/image" Target="../media/image95.png"/></Relationships>
</file>

<file path=ppt/slides/_rels/slide25.xml.rels><?xml version="1.0" encoding="UTF-8" standalone="yes"?>
<Relationships xmlns="http://schemas.openxmlformats.org/package/2006/relationships"><Relationship Id="rId3" Type="http://schemas.openxmlformats.org/officeDocument/2006/relationships/image" Target="../media/image96.jpeg"/><Relationship Id="rId7" Type="http://schemas.openxmlformats.org/officeDocument/2006/relationships/image" Target="../media/image9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62.jpeg"/><Relationship Id="rId7" Type="http://schemas.openxmlformats.org/officeDocument/2006/relationships/image" Target="../media/image10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100.jpeg"/><Relationship Id="rId4" Type="http://schemas.openxmlformats.org/officeDocument/2006/relationships/image" Target="../media/image63.jpeg"/><Relationship Id="rId9" Type="http://schemas.openxmlformats.org/officeDocument/2006/relationships/image" Target="../media/image103.jpeg"/></Relationships>
</file>

<file path=ppt/slides/_rels/slide27.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62.jpeg"/><Relationship Id="rId7" Type="http://schemas.openxmlformats.org/officeDocument/2006/relationships/image" Target="../media/image10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104.jpeg"/><Relationship Id="rId4" Type="http://schemas.openxmlformats.org/officeDocument/2006/relationships/image" Target="../media/image63.jpeg"/><Relationship Id="rId9" Type="http://schemas.openxmlformats.org/officeDocument/2006/relationships/image" Target="../media/image107.jpeg"/></Relationships>
</file>

<file path=ppt/slides/_rels/slide28.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image" Target="../media/image62.jpeg"/><Relationship Id="rId7" Type="http://schemas.openxmlformats.org/officeDocument/2006/relationships/image" Target="../media/image10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108.jpeg"/><Relationship Id="rId4" Type="http://schemas.openxmlformats.org/officeDocument/2006/relationships/image" Target="../media/image63.jpeg"/><Relationship Id="rId9" Type="http://schemas.openxmlformats.org/officeDocument/2006/relationships/image" Target="../media/image111.jpeg"/></Relationships>
</file>

<file path=ppt/slides/_rels/slide29.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62.jpeg"/><Relationship Id="rId7" Type="http://schemas.openxmlformats.org/officeDocument/2006/relationships/image" Target="../media/image11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3.jpeg"/><Relationship Id="rId5" Type="http://schemas.openxmlformats.org/officeDocument/2006/relationships/image" Target="../media/image112.jpeg"/><Relationship Id="rId4" Type="http://schemas.openxmlformats.org/officeDocument/2006/relationships/image" Target="../media/image63.jpeg"/><Relationship Id="rId9" Type="http://schemas.openxmlformats.org/officeDocument/2006/relationships/image" Target="../media/image11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62.jpeg"/><Relationship Id="rId7" Type="http://schemas.openxmlformats.org/officeDocument/2006/relationships/image" Target="../media/image11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116.jpeg"/><Relationship Id="rId4" Type="http://schemas.openxmlformats.org/officeDocument/2006/relationships/image" Target="../media/image63.jpeg"/><Relationship Id="rId9" Type="http://schemas.openxmlformats.org/officeDocument/2006/relationships/image" Target="../media/image119.jpeg"/></Relationships>
</file>

<file path=ppt/slides/_rels/slide31.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image" Target="../media/image62.jpeg"/><Relationship Id="rId7" Type="http://schemas.openxmlformats.org/officeDocument/2006/relationships/image" Target="../media/image12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63.jpeg"/></Relationships>
</file>

<file path=ppt/slides/_rels/slide32.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image" Target="../media/image62.jpeg"/><Relationship Id="rId7" Type="http://schemas.openxmlformats.org/officeDocument/2006/relationships/image" Target="../media/image12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124.jpeg"/><Relationship Id="rId4" Type="http://schemas.openxmlformats.org/officeDocument/2006/relationships/image" Target="../media/image63.jpeg"/><Relationship Id="rId9" Type="http://schemas.openxmlformats.org/officeDocument/2006/relationships/image" Target="../media/image127.jpeg"/></Relationships>
</file>

<file path=ppt/slides/_rels/slide33.xml.rels><?xml version="1.0" encoding="UTF-8" standalone="yes"?>
<Relationships xmlns="http://schemas.openxmlformats.org/package/2006/relationships"><Relationship Id="rId8" Type="http://schemas.openxmlformats.org/officeDocument/2006/relationships/image" Target="../media/image131.jpeg"/><Relationship Id="rId3" Type="http://schemas.openxmlformats.org/officeDocument/2006/relationships/image" Target="../media/image62.jpeg"/><Relationship Id="rId7" Type="http://schemas.openxmlformats.org/officeDocument/2006/relationships/image" Target="../media/image13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63.jpeg"/></Relationships>
</file>

<file path=ppt/slides/_rels/slide34.xml.rels><?xml version="1.0" encoding="UTF-8" standalone="yes"?>
<Relationships xmlns="http://schemas.openxmlformats.org/package/2006/relationships"><Relationship Id="rId8" Type="http://schemas.openxmlformats.org/officeDocument/2006/relationships/image" Target="../media/image134.jpeg"/><Relationship Id="rId3" Type="http://schemas.openxmlformats.org/officeDocument/2006/relationships/image" Target="../media/image62.jpeg"/><Relationship Id="rId7" Type="http://schemas.openxmlformats.org/officeDocument/2006/relationships/image" Target="../media/image13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132.jpeg"/><Relationship Id="rId4" Type="http://schemas.openxmlformats.org/officeDocument/2006/relationships/image" Target="../media/image63.jpeg"/><Relationship Id="rId9" Type="http://schemas.openxmlformats.org/officeDocument/2006/relationships/image" Target="../media/image135.jpeg"/></Relationships>
</file>

<file path=ppt/slides/_rels/slide35.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62.jpeg"/><Relationship Id="rId7" Type="http://schemas.openxmlformats.org/officeDocument/2006/relationships/image" Target="../media/image13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63.jpeg"/></Relationships>
</file>

<file path=ppt/slides/_rels/slide36.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62.jpeg"/><Relationship Id="rId7" Type="http://schemas.openxmlformats.org/officeDocument/2006/relationships/image" Target="../media/image14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140.jpeg"/><Relationship Id="rId4" Type="http://schemas.openxmlformats.org/officeDocument/2006/relationships/image" Target="../media/image63.jpeg"/><Relationship Id="rId9" Type="http://schemas.openxmlformats.org/officeDocument/2006/relationships/image" Target="../media/image143.jpeg"/></Relationships>
</file>

<file path=ppt/slides/_rels/slide37.xml.rels><?xml version="1.0" encoding="UTF-8" standalone="yes"?>
<Relationships xmlns="http://schemas.openxmlformats.org/package/2006/relationships"><Relationship Id="rId8" Type="http://schemas.openxmlformats.org/officeDocument/2006/relationships/image" Target="../media/image147.jpeg"/><Relationship Id="rId3" Type="http://schemas.openxmlformats.org/officeDocument/2006/relationships/image" Target="../media/image62.jpeg"/><Relationship Id="rId7" Type="http://schemas.openxmlformats.org/officeDocument/2006/relationships/image" Target="../media/image14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5.jpeg"/><Relationship Id="rId5" Type="http://schemas.openxmlformats.org/officeDocument/2006/relationships/image" Target="../media/image144.jpeg"/><Relationship Id="rId4" Type="http://schemas.openxmlformats.org/officeDocument/2006/relationships/image" Target="../media/image63.jpeg"/></Relationships>
</file>

<file path=ppt/slides/_rels/slide38.xml.rels><?xml version="1.0" encoding="UTF-8" standalone="yes"?>
<Relationships xmlns="http://schemas.openxmlformats.org/package/2006/relationships"><Relationship Id="rId8" Type="http://schemas.openxmlformats.org/officeDocument/2006/relationships/image" Target="../media/image151.jpeg"/><Relationship Id="rId3" Type="http://schemas.openxmlformats.org/officeDocument/2006/relationships/image" Target="../media/image148.jpeg"/><Relationship Id="rId7" Type="http://schemas.openxmlformats.org/officeDocument/2006/relationships/image" Target="../media/image15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149.jpeg"/></Relationships>
</file>

<file path=ppt/slides/_rels/slide39.xml.rels><?xml version="1.0" encoding="UTF-8" standalone="yes"?>
<Relationships xmlns="http://schemas.openxmlformats.org/package/2006/relationships"><Relationship Id="rId8" Type="http://schemas.openxmlformats.org/officeDocument/2006/relationships/image" Target="../media/image155.jpeg"/><Relationship Id="rId3" Type="http://schemas.openxmlformats.org/officeDocument/2006/relationships/image" Target="../media/image62.jpeg"/><Relationship Id="rId7" Type="http://schemas.openxmlformats.org/officeDocument/2006/relationships/image" Target="../media/image15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3.jpeg"/><Relationship Id="rId5" Type="http://schemas.openxmlformats.org/officeDocument/2006/relationships/image" Target="../media/image152.jpeg"/><Relationship Id="rId4" Type="http://schemas.openxmlformats.org/officeDocument/2006/relationships/image" Target="../media/image63.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s>
</file>

<file path=ppt/slides/_rels/slide41.xml.rels><?xml version="1.0" encoding="UTF-8" standalone="yes"?>
<Relationships xmlns="http://schemas.openxmlformats.org/package/2006/relationships"><Relationship Id="rId8" Type="http://schemas.openxmlformats.org/officeDocument/2006/relationships/image" Target="../media/image163.jpeg"/><Relationship Id="rId3" Type="http://schemas.openxmlformats.org/officeDocument/2006/relationships/image" Target="../media/image62.jpeg"/><Relationship Id="rId7" Type="http://schemas.openxmlformats.org/officeDocument/2006/relationships/image" Target="../media/image16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63.jpeg"/></Relationships>
</file>

<file path=ppt/slides/_rels/slide42.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67.jpeg"/><Relationship Id="rId5" Type="http://schemas.openxmlformats.org/officeDocument/2006/relationships/image" Target="../media/image166.jpeg"/><Relationship Id="rId4" Type="http://schemas.openxmlformats.org/officeDocument/2006/relationships/image" Target="../media/image165.jpeg"/></Relationships>
</file>

<file path=ppt/slides/_rels/slide43.xml.rels><?xml version="1.0" encoding="UTF-8" standalone="yes"?>
<Relationships xmlns="http://schemas.openxmlformats.org/package/2006/relationships"><Relationship Id="rId8" Type="http://schemas.openxmlformats.org/officeDocument/2006/relationships/image" Target="../media/image171.jpeg"/><Relationship Id="rId3" Type="http://schemas.openxmlformats.org/officeDocument/2006/relationships/image" Target="../media/image62.jpeg"/><Relationship Id="rId7" Type="http://schemas.openxmlformats.org/officeDocument/2006/relationships/image" Target="../media/image17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69.jpeg"/><Relationship Id="rId5" Type="http://schemas.openxmlformats.org/officeDocument/2006/relationships/image" Target="../media/image168.jpeg"/><Relationship Id="rId4" Type="http://schemas.openxmlformats.org/officeDocument/2006/relationships/image" Target="../media/image63.jpeg"/></Relationships>
</file>

<file path=ppt/slides/_rels/slide44.xml.rels><?xml version="1.0" encoding="UTF-8" standalone="yes"?>
<Relationships xmlns="http://schemas.openxmlformats.org/package/2006/relationships"><Relationship Id="rId8" Type="http://schemas.openxmlformats.org/officeDocument/2006/relationships/image" Target="../media/image175.jpeg"/><Relationship Id="rId3" Type="http://schemas.openxmlformats.org/officeDocument/2006/relationships/image" Target="../media/image62.jpeg"/><Relationship Id="rId7" Type="http://schemas.openxmlformats.org/officeDocument/2006/relationships/image" Target="../media/image17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3.jpeg"/><Relationship Id="rId5" Type="http://schemas.openxmlformats.org/officeDocument/2006/relationships/image" Target="../media/image172.jpeg"/><Relationship Id="rId4" Type="http://schemas.openxmlformats.org/officeDocument/2006/relationships/image" Target="../media/image63.jpeg"/></Relationships>
</file>

<file path=ppt/slides/_rels/slide45.xml.rels><?xml version="1.0" encoding="UTF-8" standalone="yes"?>
<Relationships xmlns="http://schemas.openxmlformats.org/package/2006/relationships"><Relationship Id="rId8" Type="http://schemas.openxmlformats.org/officeDocument/2006/relationships/image" Target="../media/image179.jpeg"/><Relationship Id="rId3" Type="http://schemas.openxmlformats.org/officeDocument/2006/relationships/image" Target="../media/image62.jpeg"/><Relationship Id="rId7" Type="http://schemas.openxmlformats.org/officeDocument/2006/relationships/image" Target="../media/image17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7.jpeg"/><Relationship Id="rId5" Type="http://schemas.openxmlformats.org/officeDocument/2006/relationships/image" Target="../media/image176.jpeg"/><Relationship Id="rId4" Type="http://schemas.openxmlformats.org/officeDocument/2006/relationships/image" Target="../media/image63.jpeg"/></Relationships>
</file>

<file path=ppt/slides/_rels/slide46.xml.rels><?xml version="1.0" encoding="UTF-8" standalone="yes"?>
<Relationships xmlns="http://schemas.openxmlformats.org/package/2006/relationships"><Relationship Id="rId8" Type="http://schemas.openxmlformats.org/officeDocument/2006/relationships/image" Target="../media/image183.jpeg"/><Relationship Id="rId3" Type="http://schemas.openxmlformats.org/officeDocument/2006/relationships/image" Target="../media/image62.jpeg"/><Relationship Id="rId7" Type="http://schemas.openxmlformats.org/officeDocument/2006/relationships/image" Target="../media/image18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1.jpeg"/><Relationship Id="rId5" Type="http://schemas.openxmlformats.org/officeDocument/2006/relationships/image" Target="../media/image180.jpeg"/><Relationship Id="rId4" Type="http://schemas.openxmlformats.org/officeDocument/2006/relationships/image" Target="../media/image63.jpeg"/></Relationships>
</file>

<file path=ppt/slides/_rels/slide47.xml.rels><?xml version="1.0" encoding="UTF-8" standalone="yes"?>
<Relationships xmlns="http://schemas.openxmlformats.org/package/2006/relationships"><Relationship Id="rId8" Type="http://schemas.openxmlformats.org/officeDocument/2006/relationships/image" Target="../media/image187.jpeg"/><Relationship Id="rId3" Type="http://schemas.openxmlformats.org/officeDocument/2006/relationships/image" Target="../media/image184.png"/><Relationship Id="rId7" Type="http://schemas.openxmlformats.org/officeDocument/2006/relationships/image" Target="../media/image18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185.jpeg"/></Relationships>
</file>

<file path=ppt/slides/_rels/slide48.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1.jpeg"/><Relationship Id="rId5" Type="http://schemas.openxmlformats.org/officeDocument/2006/relationships/image" Target="../media/image190.jpeg"/><Relationship Id="rId4" Type="http://schemas.openxmlformats.org/officeDocument/2006/relationships/image" Target="../media/image189.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sp>
        <p:nvSpPr>
          <p:cNvPr id="3" name="Freeform 3"/>
          <p:cNvSpPr/>
          <p:nvPr/>
        </p:nvSpPr>
        <p:spPr>
          <a:xfrm>
            <a:off x="1028700" y="1028700"/>
            <a:ext cx="4244556" cy="4244556"/>
          </a:xfrm>
          <a:custGeom>
            <a:avLst/>
            <a:gdLst/>
            <a:ahLst/>
            <a:cxnLst/>
            <a:rect l="l" t="t" r="r" b="b"/>
            <a:pathLst>
              <a:path w="4244556" h="4244556">
                <a:moveTo>
                  <a:pt x="0" y="0"/>
                </a:moveTo>
                <a:lnTo>
                  <a:pt x="4244556" y="0"/>
                </a:lnTo>
                <a:lnTo>
                  <a:pt x="4244556" y="4244556"/>
                </a:lnTo>
                <a:lnTo>
                  <a:pt x="0" y="424455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sp>
        <p:nvSpPr>
          <p:cNvPr id="4" name="TextBox 4"/>
          <p:cNvSpPr txBox="1"/>
          <p:nvPr/>
        </p:nvSpPr>
        <p:spPr>
          <a:xfrm>
            <a:off x="1028700" y="5866129"/>
            <a:ext cx="16230600" cy="2373603"/>
          </a:xfrm>
          <a:prstGeom prst="rect">
            <a:avLst/>
          </a:prstGeom>
        </p:spPr>
        <p:txBody>
          <a:bodyPr lIns="0" tIns="0" rIns="0" bIns="0" rtlCol="0" anchor="t">
            <a:spAutoFit/>
          </a:bodyPr>
          <a:lstStyle/>
          <a:p>
            <a:pPr algn="l">
              <a:lnSpc>
                <a:spcPts val="19321"/>
              </a:lnSpc>
            </a:pPr>
            <a:r>
              <a:rPr lang="en-US" sz="13801">
                <a:solidFill>
                  <a:srgbClr val="000000"/>
                </a:solidFill>
                <a:latin typeface="Higuen Elegant Serif"/>
                <a:ea typeface="Higuen Elegant Serif"/>
                <a:cs typeface="Higuen Elegant Serif"/>
                <a:sym typeface="Higuen Elegant Serif"/>
              </a:rPr>
              <a:t>IMPORTADOS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17) ORGANIZADOR BAÑO COCINA ESQUINERO</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776475"/>
              <a:ext cx="11585003" cy="21472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 -Organizador Baño Cocina Esquinero </a:t>
              </a:r>
            </a:p>
            <a:p>
              <a:pPr algn="just">
                <a:lnSpc>
                  <a:spcPts val="3366"/>
                </a:lnSpc>
              </a:pPr>
              <a:r>
                <a:rPr lang="en-US" sz="1809" b="1">
                  <a:solidFill>
                    <a:srgbClr val="000000"/>
                  </a:solidFill>
                  <a:latin typeface="DM Sans Bold"/>
                  <a:ea typeface="DM Sans Bold"/>
                  <a:cs typeface="DM Sans Bold"/>
                  <a:sym typeface="DM Sans Bold"/>
                </a:rPr>
                <a:t>Medidas: 27x27x6CM APROX,</a:t>
              </a:r>
            </a:p>
            <a:p>
              <a:pPr algn="just">
                <a:lnSpc>
                  <a:spcPts val="3366"/>
                </a:lnSpc>
              </a:pPr>
              <a:r>
                <a:rPr lang="en-US" sz="1809" b="1">
                  <a:solidFill>
                    <a:srgbClr val="000000"/>
                  </a:solidFill>
                  <a:latin typeface="DM Sans Bold"/>
                  <a:ea typeface="DM Sans Bold"/>
                  <a:cs typeface="DM Sans Bold"/>
                  <a:sym typeface="DM Sans Bold"/>
                </a:rPr>
                <a:t>Color: Negro y blanco</a:t>
              </a:r>
            </a:p>
            <a:p>
              <a:pPr algn="just">
                <a:lnSpc>
                  <a:spcPts val="3366"/>
                </a:lnSpc>
              </a:pPr>
              <a:r>
                <a:rPr lang="en-US" sz="1809" b="1">
                  <a:solidFill>
                    <a:srgbClr val="000000"/>
                  </a:solidFill>
                  <a:latin typeface="DM Sans Bold"/>
                  <a:ea typeface="DM Sans Bold"/>
                  <a:cs typeface="DM Sans Bold"/>
                  <a:sym typeface="DM Sans Bold"/>
                </a:rPr>
                <a:t>Material: Metal</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18)PARRILLA PLEGABLE PORTATIL SET DE ASADO</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924006" y="1319275"/>
              <a:ext cx="11585003" cy="21472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Parrilla Plegable Portatil Set de Asado</a:t>
              </a:r>
            </a:p>
            <a:p>
              <a:pPr algn="just">
                <a:lnSpc>
                  <a:spcPts val="3366"/>
                </a:lnSpc>
              </a:pPr>
              <a:r>
                <a:rPr lang="en-US" sz="1809" b="1">
                  <a:solidFill>
                    <a:srgbClr val="000000"/>
                  </a:solidFill>
                  <a:latin typeface="DM Sans Bold"/>
                  <a:ea typeface="DM Sans Bold"/>
                  <a:cs typeface="DM Sans Bold"/>
                  <a:sym typeface="DM Sans Bold"/>
                </a:rPr>
                <a:t>Material: Acero</a:t>
              </a:r>
            </a:p>
            <a:p>
              <a:pPr algn="just">
                <a:lnSpc>
                  <a:spcPts val="3366"/>
                </a:lnSpc>
              </a:pPr>
              <a:r>
                <a:rPr lang="en-US" sz="1809" b="1">
                  <a:solidFill>
                    <a:srgbClr val="000000"/>
                  </a:solidFill>
                  <a:latin typeface="DM Sans Bold"/>
                  <a:ea typeface="DM Sans Bold"/>
                  <a:cs typeface="DM Sans Bold"/>
                  <a:sym typeface="DM Sans Bold"/>
                </a:rPr>
                <a:t>Color: Negro</a:t>
              </a:r>
            </a:p>
            <a:p>
              <a:pPr algn="just">
                <a:lnSpc>
                  <a:spcPts val="3366"/>
                </a:lnSpc>
              </a:pPr>
              <a:r>
                <a:rPr lang="en-US" sz="1809" b="1">
                  <a:solidFill>
                    <a:srgbClr val="000000"/>
                  </a:solidFill>
                  <a:latin typeface="DM Sans Bold"/>
                  <a:ea typeface="DM Sans Bold"/>
                  <a:cs typeface="DM Sans Bold"/>
                  <a:sym typeface="DM Sans Bold"/>
                </a:rPr>
                <a:t>Medidas: 35,5cm x 20cm x 27,5cm x 10cm APROX</a:t>
              </a: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11529251" cy="6025325"/>
              <a:chOff x="0" y="0"/>
              <a:chExt cx="37186903" cy="19434321"/>
            </a:xfrm>
          </p:grpSpPr>
          <p:sp>
            <p:nvSpPr>
              <p:cNvPr id="5" name="Freeform 5"/>
              <p:cNvSpPr/>
              <p:nvPr/>
            </p:nvSpPr>
            <p:spPr>
              <a:xfrm>
                <a:off x="0" y="0"/>
                <a:ext cx="37186902" cy="19434321"/>
              </a:xfrm>
              <a:custGeom>
                <a:avLst/>
                <a:gdLst/>
                <a:ahLst/>
                <a:cxnLst/>
                <a:rect l="l" t="t" r="r" b="b"/>
                <a:pathLst>
                  <a:path w="37186902" h="19434321">
                    <a:moveTo>
                      <a:pt x="33313266" y="0"/>
                    </a:moveTo>
                    <a:lnTo>
                      <a:pt x="3873636" y="0"/>
                    </a:lnTo>
                    <a:cubicBezTo>
                      <a:pt x="1735389" y="0"/>
                      <a:pt x="0" y="906935"/>
                      <a:pt x="0" y="2024408"/>
                    </a:cubicBezTo>
                    <a:lnTo>
                      <a:pt x="0" y="19434321"/>
                    </a:lnTo>
                    <a:lnTo>
                      <a:pt x="33313266" y="19434321"/>
                    </a:lnTo>
                    <a:cubicBezTo>
                      <a:pt x="35451514" y="19434321"/>
                      <a:pt x="37186902" y="18527387"/>
                      <a:pt x="37186902" y="17409913"/>
                    </a:cubicBezTo>
                    <a:lnTo>
                      <a:pt x="37186902" y="0"/>
                    </a:lnTo>
                    <a:lnTo>
                      <a:pt x="33313266"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19) PLATO PARA TACOS CON AGUJERO PARA SALSA</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776475"/>
              <a:ext cx="11585003" cy="21472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Plato para Tacos con Agujero para Salsa</a:t>
              </a:r>
            </a:p>
            <a:p>
              <a:pPr algn="just">
                <a:lnSpc>
                  <a:spcPts val="3366"/>
                </a:lnSpc>
              </a:pPr>
              <a:r>
                <a:rPr lang="en-US" sz="1809" b="1">
                  <a:solidFill>
                    <a:srgbClr val="000000"/>
                  </a:solidFill>
                  <a:latin typeface="DM Sans Bold"/>
                  <a:ea typeface="DM Sans Bold"/>
                  <a:cs typeface="DM Sans Bold"/>
                  <a:sym typeface="DM Sans Bold"/>
                </a:rPr>
                <a:t>Medidas: 18x5cm APROX</a:t>
              </a:r>
            </a:p>
            <a:p>
              <a:pPr algn="just">
                <a:lnSpc>
                  <a:spcPts val="3366"/>
                </a:lnSpc>
              </a:pPr>
              <a:r>
                <a:rPr lang="en-US" sz="1809" b="1">
                  <a:solidFill>
                    <a:srgbClr val="000000"/>
                  </a:solidFill>
                  <a:latin typeface="DM Sans Bold"/>
                  <a:ea typeface="DM Sans Bold"/>
                  <a:cs typeface="DM Sans Bold"/>
                  <a:sym typeface="DM Sans Bold"/>
                </a:rPr>
                <a:t>Color: Verde y Negro</a:t>
              </a:r>
            </a:p>
            <a:p>
              <a:pPr algn="just">
                <a:lnSpc>
                  <a:spcPts val="3366"/>
                </a:lnSpc>
              </a:pPr>
              <a:r>
                <a:rPr lang="en-US" sz="1809" b="1">
                  <a:solidFill>
                    <a:srgbClr val="000000"/>
                  </a:solidFill>
                  <a:latin typeface="DM Sans Bold"/>
                  <a:ea typeface="DM Sans Bold"/>
                  <a:cs typeface="DM Sans Bold"/>
                  <a:sym typeface="DM Sans Bold"/>
                </a:rPr>
                <a:t>Material: Plástico</a:t>
              </a:r>
            </a:p>
          </p:txBody>
        </p:sp>
      </p:grpSp>
      <p:grpSp>
        <p:nvGrpSpPr>
          <p:cNvPr id="11" name="Group 11"/>
          <p:cNvGrpSpPr/>
          <p:nvPr/>
        </p:nvGrpSpPr>
        <p:grpSpPr>
          <a:xfrm>
            <a:off x="246733" y="5401750"/>
            <a:ext cx="17848370" cy="4518994"/>
            <a:chOff x="0" y="0"/>
            <a:chExt cx="23797827" cy="6025325"/>
          </a:xfrm>
        </p:grpSpPr>
        <p:grpSp>
          <p:nvGrpSpPr>
            <p:cNvPr id="12" name="Group 12"/>
            <p:cNvGrpSpPr/>
            <p:nvPr/>
          </p:nvGrpSpPr>
          <p:grpSpPr>
            <a:xfrm>
              <a:off x="0" y="0"/>
              <a:ext cx="5337248" cy="6025325"/>
              <a:chOff x="0" y="0"/>
              <a:chExt cx="17214971" cy="19434321"/>
            </a:xfrm>
          </p:grpSpPr>
          <p:sp>
            <p:nvSpPr>
              <p:cNvPr id="13" name="Freeform 13"/>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4" name="Group 14"/>
            <p:cNvGrpSpPr/>
            <p:nvPr/>
          </p:nvGrpSpPr>
          <p:grpSpPr>
            <a:xfrm>
              <a:off x="11529251" y="0"/>
              <a:ext cx="12268576" cy="6025325"/>
              <a:chOff x="0" y="0"/>
              <a:chExt cx="1339031" cy="657623"/>
            </a:xfrm>
          </p:grpSpPr>
          <p:sp>
            <p:nvSpPr>
              <p:cNvPr id="15" name="Freeform 15"/>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6" name="TextBox 16"/>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7" name="TextBox 17"/>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20) PORTA ESCARBADIENTES CONTENEDOR DISPENSER COLORES</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8" name="TextBox 18"/>
            <p:cNvSpPr txBox="1"/>
            <p:nvPr/>
          </p:nvSpPr>
          <p:spPr>
            <a:xfrm>
              <a:off x="11871038" y="1528902"/>
              <a:ext cx="11585003" cy="27060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Porta escarbadientes</a:t>
              </a:r>
            </a:p>
            <a:p>
              <a:pPr algn="just">
                <a:lnSpc>
                  <a:spcPts val="3366"/>
                </a:lnSpc>
              </a:pPr>
              <a:r>
                <a:rPr lang="en-US" sz="1809" b="1">
                  <a:solidFill>
                    <a:srgbClr val="000000"/>
                  </a:solidFill>
                  <a:latin typeface="DM Sans Bold"/>
                  <a:ea typeface="DM Sans Bold"/>
                  <a:cs typeface="DM Sans Bold"/>
                  <a:sym typeface="DM Sans Bold"/>
                </a:rPr>
                <a:t>Medidas: 9x5cm APROX</a:t>
              </a:r>
            </a:p>
            <a:p>
              <a:pPr algn="just">
                <a:lnSpc>
                  <a:spcPts val="3366"/>
                </a:lnSpc>
              </a:pPr>
              <a:r>
                <a:rPr lang="en-US" sz="1809" b="1">
                  <a:solidFill>
                    <a:srgbClr val="000000"/>
                  </a:solidFill>
                  <a:latin typeface="DM Sans Bold"/>
                  <a:ea typeface="DM Sans Bold"/>
                  <a:cs typeface="DM Sans Bold"/>
                  <a:sym typeface="DM Sans Bold"/>
                </a:rPr>
                <a:t>Colores: Rosa y gris</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9" name="Group 19"/>
            <p:cNvGrpSpPr/>
            <p:nvPr/>
          </p:nvGrpSpPr>
          <p:grpSpPr>
            <a:xfrm>
              <a:off x="5337248" y="0"/>
              <a:ext cx="5771240" cy="6025325"/>
              <a:chOff x="0" y="0"/>
              <a:chExt cx="18614786" cy="19434321"/>
            </a:xfrm>
          </p:grpSpPr>
          <p:sp>
            <p:nvSpPr>
              <p:cNvPr id="20" name="Freeform 20"/>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21) SET X3 CEPILLOS COCINA LIMPIEZA CON SOPORTE</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776475"/>
              <a:ext cx="11585003" cy="32648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Set X3 Cepillos Cocina Limpieza con Soporte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Plástico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Blanco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30cm APROX</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22) SET X6 COPAS DE VIDRIO CON ROMBOS GRIS</a:t>
              </a:r>
            </a:p>
          </p:txBody>
        </p:sp>
        <p:sp>
          <p:nvSpPr>
            <p:cNvPr id="20" name="TextBox 20"/>
            <p:cNvSpPr txBox="1"/>
            <p:nvPr/>
          </p:nvSpPr>
          <p:spPr>
            <a:xfrm>
              <a:off x="11871038" y="1528902"/>
              <a:ext cx="11585003" cy="27060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Set X6 Copas de Vidrio con Rombos Gris</a:t>
              </a:r>
            </a:p>
            <a:p>
              <a:pPr algn="just">
                <a:lnSpc>
                  <a:spcPts val="3366"/>
                </a:lnSpc>
              </a:pPr>
              <a:r>
                <a:rPr lang="en-US" sz="1809" b="1">
                  <a:solidFill>
                    <a:srgbClr val="000000"/>
                  </a:solidFill>
                  <a:latin typeface="DM Sans Bold"/>
                  <a:ea typeface="DM Sans Bold"/>
                  <a:cs typeface="DM Sans Bold"/>
                  <a:sym typeface="DM Sans Bold"/>
                </a:rPr>
                <a:t>Material: Vidrio</a:t>
              </a:r>
            </a:p>
            <a:p>
              <a:pPr algn="just">
                <a:lnSpc>
                  <a:spcPts val="3366"/>
                </a:lnSpc>
              </a:pPr>
              <a:r>
                <a:rPr lang="en-US" sz="1809" b="1">
                  <a:solidFill>
                    <a:srgbClr val="000000"/>
                  </a:solidFill>
                  <a:latin typeface="DM Sans Bold"/>
                  <a:ea typeface="DM Sans Bold"/>
                  <a:cs typeface="DM Sans Bold"/>
                  <a:sym typeface="DM Sans Bold"/>
                </a:rPr>
                <a:t>Medidas: 16.5cm APROX</a:t>
              </a:r>
            </a:p>
            <a:p>
              <a:pPr algn="just">
                <a:lnSpc>
                  <a:spcPts val="3366"/>
                </a:lnSpc>
              </a:pPr>
              <a:r>
                <a:rPr lang="en-US" sz="1809" b="1">
                  <a:solidFill>
                    <a:srgbClr val="000000"/>
                  </a:solidFill>
                  <a:latin typeface="DM Sans Bold"/>
                  <a:ea typeface="DM Sans Bold"/>
                  <a:cs typeface="DM Sans Bold"/>
                  <a:sym typeface="DM Sans Bold"/>
                </a:rPr>
                <a:t>Color: Gris</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23) SET X6 VASOS DE VIDRIO CON FORMA DORADOS</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776475"/>
              <a:ext cx="11585003" cy="32648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Set X6 Vasos de Vidrio con Forma Dorados</a:t>
              </a:r>
            </a:p>
            <a:p>
              <a:pPr algn="just">
                <a:lnSpc>
                  <a:spcPts val="3366"/>
                </a:lnSpc>
              </a:pPr>
              <a:r>
                <a:rPr lang="en-US" sz="1809" b="1">
                  <a:solidFill>
                    <a:srgbClr val="000000"/>
                  </a:solidFill>
                  <a:latin typeface="DM Sans Bold"/>
                  <a:ea typeface="DM Sans Bold"/>
                  <a:cs typeface="DM Sans Bold"/>
                  <a:sym typeface="DM Sans Bold"/>
                </a:rPr>
                <a:t>Material: Vidrio</a:t>
              </a:r>
            </a:p>
            <a:p>
              <a:pPr algn="just">
                <a:lnSpc>
                  <a:spcPts val="3366"/>
                </a:lnSpc>
              </a:pPr>
              <a:r>
                <a:rPr lang="en-US" sz="1809" b="1">
                  <a:solidFill>
                    <a:srgbClr val="000000"/>
                  </a:solidFill>
                  <a:latin typeface="DM Sans Bold"/>
                  <a:ea typeface="DM Sans Bold"/>
                  <a:cs typeface="DM Sans Bold"/>
                  <a:sym typeface="DM Sans Bold"/>
                </a:rPr>
                <a:t>Color: Dorado</a:t>
              </a:r>
            </a:p>
            <a:p>
              <a:pPr algn="just">
                <a:lnSpc>
                  <a:spcPts val="3366"/>
                </a:lnSpc>
              </a:pPr>
              <a:r>
                <a:rPr lang="en-US" sz="1809" b="1">
                  <a:solidFill>
                    <a:srgbClr val="000000"/>
                  </a:solidFill>
                  <a:latin typeface="DM Sans Bold"/>
                  <a:ea typeface="DM Sans Bold"/>
                  <a:cs typeface="DM Sans Bold"/>
                  <a:sym typeface="DM Sans Bold"/>
                </a:rPr>
                <a:t>Medidas: 8,5 x 8,5cm APROX</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24) SET X6 VASOS DE VIDRIO CON RAYAS</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529251" y="1095057"/>
              <a:ext cx="11979758"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Set X6 Vasos de Vidrio con Rayas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Vidrio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Gris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13cm APROX</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25) SOPORTE CESTO COLGANTE PARA BOLSA</a:t>
              </a:r>
            </a:p>
          </p:txBody>
        </p:sp>
        <p:sp>
          <p:nvSpPr>
            <p:cNvPr id="10" name="TextBox 10"/>
            <p:cNvSpPr txBox="1"/>
            <p:nvPr/>
          </p:nvSpPr>
          <p:spPr>
            <a:xfrm>
              <a:off x="11871038" y="1776475"/>
              <a:ext cx="11585003" cy="15884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Soporte Cesto Colgante Para Bolsa</a:t>
              </a:r>
            </a:p>
            <a:p>
              <a:pPr algn="just">
                <a:lnSpc>
                  <a:spcPts val="3366"/>
                </a:lnSpc>
              </a:pPr>
              <a:r>
                <a:rPr lang="en-US" sz="1809" b="1">
                  <a:solidFill>
                    <a:srgbClr val="000000"/>
                  </a:solidFill>
                  <a:latin typeface="DM Sans Bold"/>
                  <a:ea typeface="DM Sans Bold"/>
                  <a:cs typeface="DM Sans Bold"/>
                  <a:sym typeface="DM Sans Bold"/>
                </a:rPr>
                <a:t>Material: Plástico</a:t>
              </a:r>
            </a:p>
            <a:p>
              <a:pPr algn="just">
                <a:lnSpc>
                  <a:spcPts val="3366"/>
                </a:lnSpc>
              </a:pPr>
              <a:r>
                <a:rPr lang="en-US" sz="1809" b="1">
                  <a:solidFill>
                    <a:srgbClr val="000000"/>
                  </a:solidFill>
                  <a:latin typeface="DM Sans Bold"/>
                  <a:ea typeface="DM Sans Bold"/>
                  <a:cs typeface="DM Sans Bold"/>
                  <a:sym typeface="DM Sans Bold"/>
                </a:rPr>
                <a:t>Medidas: 24,5X11,5 cm APROX</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927823" cy="4518994"/>
            <a:chOff x="0" y="0"/>
            <a:chExt cx="23903764"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26) VASO DOBLE VIDRIO 150ML</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924006" y="1319275"/>
              <a:ext cx="11979758" cy="2147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Vaso Doble Vidrio 150ml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Capacidad: 150ml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Transparente</a:t>
              </a:r>
            </a:p>
            <a:p>
              <a:pPr algn="just">
                <a:lnSpc>
                  <a:spcPts val="3366"/>
                </a:lnSpc>
              </a:pPr>
              <a:r>
                <a:rPr lang="en-US" sz="1809" b="1">
                  <a:solidFill>
                    <a:srgbClr val="000000"/>
                  </a:solidFill>
                  <a:latin typeface="DM Sans Bold"/>
                  <a:ea typeface="DM Sans Bold"/>
                  <a:cs typeface="DM Sans Bold"/>
                  <a:sym typeface="DM Sans Bold"/>
                </a:rPr>
                <a:t>Material: Vidrio</a:t>
              </a: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792899"/>
            <a:chOff x="0" y="0"/>
            <a:chExt cx="23797827" cy="6390532"/>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27)PIMENTERO MOLINILLO PISTON PIMIENTA SAL ACERO INOXIDABLE</a:t>
              </a:r>
            </a:p>
          </p:txBody>
        </p:sp>
        <p:sp>
          <p:nvSpPr>
            <p:cNvPr id="10" name="TextBox 10"/>
            <p:cNvSpPr txBox="1"/>
            <p:nvPr/>
          </p:nvSpPr>
          <p:spPr>
            <a:xfrm>
              <a:off x="11871038" y="1449298"/>
              <a:ext cx="11585003"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Largo de 15 cm y diámetro de 2,5 cm, </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Mecanismo simple y efectivo: Presioná la parte superior para moler pimienta, maíz, semillas de mostaza y otras especias similares con una sola mano.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Recarga sencilla: Cuenta con un tornillo en la parte inferior que facilita el relleno sin complicaciones.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resistente: Fabricado en acero inoxidable de alta calidad, que garantiza durabilidad y un acabado plateado elegante.</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28) MINI PERFUMERO PORTÁTIL RECARGABLE 5ML POCKET</a:t>
              </a:r>
            </a:p>
          </p:txBody>
        </p:sp>
        <p:sp>
          <p:nvSpPr>
            <p:cNvPr id="20" name="TextBox 20"/>
            <p:cNvSpPr txBox="1"/>
            <p:nvPr/>
          </p:nvSpPr>
          <p:spPr>
            <a:xfrm>
              <a:off x="11529251" y="1095057"/>
              <a:ext cx="11979758"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Material: Carcasa de metal (aluminio) y envase interior de vidrio.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Medidas: 8 cm de alto x 1,7 cm de ancho.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Colores: Dorado, Plateado, Rosa, Azul, Celeste, Violeta y Negro.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Nota: Se envía color surtido según disponibilidad de stock.</a:t>
              </a:r>
            </a:p>
            <a:p>
              <a:pPr marL="390741" lvl="1" indent="-195371" algn="just">
                <a:lnSpc>
                  <a:spcPts val="3366"/>
                </a:lnSpc>
                <a:buFont typeface="Arial"/>
                <a:buChar char="•"/>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350601"/>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29) ROCIADOR ACEITE ALTA PARA AIRFRYER ENSALADA COMIDA</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449298"/>
              <a:ext cx="11585003" cy="1588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Dimensiones: 23 x 6 cm aprox.</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Capacidad: 200 ml.</a:t>
              </a:r>
            </a:p>
            <a:p>
              <a:pPr algn="just">
                <a:lnSpc>
                  <a:spcPts val="3366"/>
                </a:lnSpc>
              </a:pPr>
              <a:r>
                <a:rPr lang="en-US" sz="1809" b="1">
                  <a:solidFill>
                    <a:srgbClr val="000000"/>
                  </a:solidFill>
                  <a:latin typeface="DM Sans Bold"/>
                  <a:ea typeface="DM Sans Bold"/>
                  <a:cs typeface="DM Sans Bold"/>
                  <a:sym typeface="DM Sans Bold"/>
                </a:rPr>
                <a:t>- Colores disponibles: Blanco y Negro</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30) ROCIADOR ACEITE SPRAY ACETO COCINA CONDIMENTO PULVERIZADOR VIDRIO</a:t>
              </a:r>
            </a:p>
          </p:txBody>
        </p:sp>
        <p:sp>
          <p:nvSpPr>
            <p:cNvPr id="20" name="TextBox 20"/>
            <p:cNvSpPr txBox="1"/>
            <p:nvPr/>
          </p:nvSpPr>
          <p:spPr>
            <a:xfrm>
              <a:off x="11673660" y="1779154"/>
              <a:ext cx="11979758"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ABS + vidrio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Tamaño: diámetro 4 cm, altura 17,5 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Capacidad: 100 ml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Oro</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31)SOPORTE MAGNÉTICO PARA CELULAR 360 AUTO ESPEJOS PARED</a:t>
              </a:r>
            </a:p>
          </p:txBody>
        </p:sp>
        <p:sp>
          <p:nvSpPr>
            <p:cNvPr id="10" name="TextBox 10"/>
            <p:cNvSpPr txBox="1"/>
            <p:nvPr/>
          </p:nvSpPr>
          <p:spPr>
            <a:xfrm>
              <a:off x="11871038" y="1449298"/>
              <a:ext cx="11585003" cy="43824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Ventosa de vacío reforzada con mejora manual de torsión</a:t>
              </a:r>
            </a:p>
            <a:p>
              <a:pPr algn="just">
                <a:lnSpc>
                  <a:spcPts val="3366"/>
                </a:lnSpc>
              </a:pPr>
              <a:r>
                <a:rPr lang="en-US" sz="1809" b="1">
                  <a:solidFill>
                    <a:srgbClr val="000000"/>
                  </a:solidFill>
                  <a:latin typeface="DM Sans Bold"/>
                  <a:ea typeface="DM Sans Bold"/>
                  <a:cs typeface="DM Sans Bold"/>
                  <a:sym typeface="DM Sans Bold"/>
                </a:rPr>
                <a:t>Imán de rubidio fuerte de doble bobina N52</a:t>
              </a:r>
            </a:p>
            <a:p>
              <a:pPr algn="just">
                <a:lnSpc>
                  <a:spcPts val="3366"/>
                </a:lnSpc>
              </a:pPr>
              <a:r>
                <a:rPr lang="en-US" sz="1809" b="1">
                  <a:solidFill>
                    <a:srgbClr val="000000"/>
                  </a:solidFill>
                  <a:latin typeface="DM Sans Bold"/>
                  <a:ea typeface="DM Sans Bold"/>
                  <a:cs typeface="DM Sans Bold"/>
                  <a:sym typeface="DM Sans Bold"/>
                </a:rPr>
                <a:t>Ideal para varios escenarios: funciona en superficies lisas como puertas de vidrio, azulejos de cerámica, superficies acrílicas, metal pulido, acero inoxidable, aluminio, cromo y paredes pintadas lisas </a:t>
              </a:r>
            </a:p>
            <a:p>
              <a:pPr algn="just">
                <a:lnSpc>
                  <a:spcPts val="3366"/>
                </a:lnSpc>
              </a:pPr>
              <a:r>
                <a:rPr lang="en-US" sz="1809" b="1">
                  <a:solidFill>
                    <a:srgbClr val="000000"/>
                  </a:solidFill>
                  <a:latin typeface="DM Sans Bold"/>
                  <a:ea typeface="DM Sans Bold"/>
                  <a:cs typeface="DM Sans Bold"/>
                  <a:sym typeface="DM Sans Bold"/>
                </a:rPr>
                <a:t>Rotación de 360° con soporte estable de tres ejes</a:t>
              </a:r>
            </a:p>
            <a:p>
              <a:pPr algn="just">
                <a:lnSpc>
                  <a:spcPts val="3366"/>
                </a:lnSpc>
              </a:pPr>
              <a:r>
                <a:rPr lang="en-US" sz="1809" b="1">
                  <a:solidFill>
                    <a:srgbClr val="000000"/>
                  </a:solidFill>
                  <a:latin typeface="DM Sans Bold"/>
                  <a:ea typeface="DM Sans Bold"/>
                  <a:cs typeface="DM Sans Bold"/>
                  <a:sym typeface="DM Sans Bold"/>
                </a:rPr>
                <a:t>Amplia compatibilidad con todos los teléfonos inteligentes</a:t>
              </a:r>
            </a:p>
            <a:p>
              <a:pPr algn="just">
                <a:lnSpc>
                  <a:spcPts val="3366"/>
                </a:lnSpc>
              </a:pPr>
              <a:r>
                <a:rPr lang="en-US" sz="1809" b="1">
                  <a:solidFill>
                    <a:srgbClr val="000000"/>
                  </a:solidFill>
                  <a:latin typeface="DM Sans Bold"/>
                  <a:ea typeface="DM Sans Bold"/>
                  <a:cs typeface="DM Sans Bold"/>
                  <a:sym typeface="DM Sans Bold"/>
                </a:rPr>
                <a:t>Fuerte sujeción magnética, compatible con señales y compatible con fundas</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11781"/>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32)TAPAS DE SILICONA PACK DE 6 COCINA CIRCULARES MULTIUSO</a:t>
              </a:r>
            </a:p>
          </p:txBody>
        </p:sp>
        <p:sp>
          <p:nvSpPr>
            <p:cNvPr id="20" name="TextBox 20"/>
            <p:cNvSpPr txBox="1"/>
            <p:nvPr/>
          </p:nvSpPr>
          <p:spPr>
            <a:xfrm>
              <a:off x="11673660" y="1779154"/>
              <a:ext cx="11979758" cy="38236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Tapa 1: 20,50 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Tapa 2: 16,50 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Tapa 3: 14,50 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Tapa 4: 11,50 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Tapa 5: 9,50 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Tapa 6: 6,50 cm</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472126"/>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32) ASPIRADORA PORTÁTIL BATERÍA MULTIFUNCIÓN PREMIUM</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529251" y="1432356"/>
              <a:ext cx="11979758"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Material del producto: ABS/ Capacidad: 0,4 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Entrada 100-240 V AC 50/60 HZ, corriente continua de 12 V 1 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Tensión nominal: 18,5 V</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Grado de vacío: 5000 PA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Tiempo de carga: aproximadamente 3 horas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Capacidad de la batería: corriente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Ruido: aproximadamente 80 dB a una distancia de 1 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Velocidad: 35000 rpm</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4552946" y="472126"/>
            <a:ext cx="4002936" cy="4518994"/>
            <a:chOff x="0" y="0"/>
            <a:chExt cx="17214971" cy="19434321"/>
          </a:xfrm>
        </p:grpSpPr>
        <p:sp>
          <p:nvSpPr>
            <p:cNvPr id="14" name="Freeform 1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246733" y="5316398"/>
            <a:ext cx="17848370" cy="4518994"/>
            <a:chOff x="0" y="0"/>
            <a:chExt cx="23797827" cy="6025325"/>
          </a:xfrm>
        </p:grpSpPr>
        <p:grpSp>
          <p:nvGrpSpPr>
            <p:cNvPr id="16" name="Group 16"/>
            <p:cNvGrpSpPr/>
            <p:nvPr/>
          </p:nvGrpSpPr>
          <p:grpSpPr>
            <a:xfrm>
              <a:off x="0" y="0"/>
              <a:ext cx="5337248" cy="6025325"/>
              <a:chOff x="0" y="0"/>
              <a:chExt cx="17214971" cy="19434321"/>
            </a:xfrm>
          </p:grpSpPr>
          <p:sp>
            <p:nvSpPr>
              <p:cNvPr id="17" name="Freeform 17"/>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8" name="Group 18"/>
            <p:cNvGrpSpPr/>
            <p:nvPr/>
          </p:nvGrpSpPr>
          <p:grpSpPr>
            <a:xfrm>
              <a:off x="11529251" y="0"/>
              <a:ext cx="12268576" cy="6025325"/>
              <a:chOff x="0" y="0"/>
              <a:chExt cx="1339031" cy="657623"/>
            </a:xfrm>
          </p:grpSpPr>
          <p:sp>
            <p:nvSpPr>
              <p:cNvPr id="19" name="Freeform 19"/>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0" name="TextBox 20"/>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1" name="TextBox 21"/>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33) PACK X4 SORBETES METÁLICOS + LIMPIADOR</a:t>
              </a:r>
            </a:p>
          </p:txBody>
        </p:sp>
        <p:sp>
          <p:nvSpPr>
            <p:cNvPr id="22" name="TextBox 22"/>
            <p:cNvSpPr txBox="1"/>
            <p:nvPr/>
          </p:nvSpPr>
          <p:spPr>
            <a:xfrm>
              <a:off x="11871038" y="1530242"/>
              <a:ext cx="11585003" cy="1588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metalicos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reusable sy ecologicos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4unidades + cepillo limpiador</a:t>
              </a:r>
            </a:p>
          </p:txBody>
        </p:sp>
        <p:grpSp>
          <p:nvGrpSpPr>
            <p:cNvPr id="23" name="Group 23"/>
            <p:cNvGrpSpPr/>
            <p:nvPr/>
          </p:nvGrpSpPr>
          <p:grpSpPr>
            <a:xfrm>
              <a:off x="5337248" y="0"/>
              <a:ext cx="5771240" cy="6025325"/>
              <a:chOff x="0" y="0"/>
              <a:chExt cx="18614786" cy="19434321"/>
            </a:xfrm>
          </p:grpSpPr>
          <p:sp>
            <p:nvSpPr>
              <p:cNvPr id="24" name="Freeform 24"/>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5" name="Group 25"/>
          <p:cNvGrpSpPr/>
          <p:nvPr/>
        </p:nvGrpSpPr>
        <p:grpSpPr>
          <a:xfrm>
            <a:off x="246733" y="5316398"/>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5316398"/>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34)PASTILLAS PARA LIMPIEZA LAVARROPA X12 EVITA MALOS OLORES</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924006" y="1881896"/>
              <a:ext cx="11585003" cy="38236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--Tabletas potentes de limpieza profunda: disuelven eficazmente los residuos que causan olores, la suciedad y la acumulación de detergente del tambor de la lavadora, la tina y los componentes internos.</a:t>
              </a:r>
            </a:p>
            <a:p>
              <a:pPr algn="just">
                <a:lnSpc>
                  <a:spcPts val="3366"/>
                </a:lnSpc>
              </a:pPr>
              <a:r>
                <a:rPr lang="en-US" sz="1809" b="1">
                  <a:solidFill>
                    <a:srgbClr val="000000"/>
                  </a:solidFill>
                  <a:latin typeface="DM Sans Bold"/>
                  <a:ea typeface="DM Sans Bold"/>
                  <a:cs typeface="DM Sans Bold"/>
                  <a:sym typeface="DM Sans Bold"/>
                </a:rPr>
                <a:t>-Compatibilidad universal con lavadoras: Compatible con lavadoras de alta eficiencia (HE), de carga frontal y de carga superior. Compatible con las principales marcas como LG, Samsung, Whirlpool, GE y más.</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11781"/>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35)BANDEJA TEXTURADA 29X13 CM RECTANGULAR MULTIUSO PLÁSTICO</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673660" y="1779154"/>
              <a:ext cx="11979758" cy="32648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 Bandeja Texturada</a:t>
              </a:r>
            </a:p>
            <a:p>
              <a:pPr algn="just">
                <a:lnSpc>
                  <a:spcPts val="3366"/>
                </a:lnSpc>
              </a:pPr>
              <a:r>
                <a:rPr lang="en-US" sz="1809" b="1">
                  <a:solidFill>
                    <a:srgbClr val="000000"/>
                  </a:solidFill>
                  <a:latin typeface="DM Sans Bold"/>
                  <a:ea typeface="DM Sans Bold"/>
                  <a:cs typeface="DM Sans Bold"/>
                  <a:sym typeface="DM Sans Bold"/>
                </a:rPr>
                <a:t>- Tamaño: 29x13x2 Cm</a:t>
              </a:r>
            </a:p>
            <a:p>
              <a:pPr algn="just">
                <a:lnSpc>
                  <a:spcPts val="3366"/>
                </a:lnSpc>
              </a:pPr>
              <a:r>
                <a:rPr lang="en-US" sz="1809" b="1">
                  <a:solidFill>
                    <a:srgbClr val="000000"/>
                  </a:solidFill>
                  <a:latin typeface="DM Sans Bold"/>
                  <a:ea typeface="DM Sans Bold"/>
                  <a:cs typeface="DM Sans Bold"/>
                  <a:sym typeface="DM Sans Bold"/>
                </a:rPr>
                <a:t>- Rectangular</a:t>
              </a:r>
            </a:p>
            <a:p>
              <a:pPr algn="just">
                <a:lnSpc>
                  <a:spcPts val="3366"/>
                </a:lnSpc>
              </a:pPr>
              <a:r>
                <a:rPr lang="en-US" sz="1809" b="1">
                  <a:solidFill>
                    <a:srgbClr val="000000"/>
                  </a:solidFill>
                  <a:latin typeface="DM Sans Bold"/>
                  <a:ea typeface="DM Sans Bold"/>
                  <a:cs typeface="DM Sans Bold"/>
                  <a:sym typeface="DM Sans Bold"/>
                </a:rPr>
                <a:t>- Plástico</a:t>
              </a:r>
            </a:p>
            <a:p>
              <a:pPr algn="just">
                <a:lnSpc>
                  <a:spcPts val="3366"/>
                </a:lnSpc>
              </a:pPr>
              <a:r>
                <a:rPr lang="en-US" sz="1809" b="1">
                  <a:solidFill>
                    <a:srgbClr val="000000"/>
                  </a:solidFill>
                  <a:latin typeface="DM Sans Bold"/>
                  <a:ea typeface="DM Sans Bold"/>
                  <a:cs typeface="DM Sans Bold"/>
                  <a:sym typeface="DM Sans Bold"/>
                </a:rPr>
                <a:t>- Texturizada</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619196"/>
            <a:chOff x="0" y="0"/>
            <a:chExt cx="23797827" cy="6158927"/>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 LAMPARA 40CM BARRA SENSOR MOVIMIENTO LED RECARGABLE OFICINA COCINA</a:t>
              </a:r>
            </a:p>
          </p:txBody>
        </p:sp>
        <p:sp>
          <p:nvSpPr>
            <p:cNvPr id="10" name="TextBox 10"/>
            <p:cNvSpPr txBox="1"/>
            <p:nvPr/>
          </p:nvSpPr>
          <p:spPr>
            <a:xfrm>
              <a:off x="12469617" y="2335294"/>
              <a:ext cx="10387843" cy="38236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- 4 modos de ciclo y excelente sensor de movimiento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Pulse una vez: modo siempre encendido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Doble pulsación: modo de sensor de movimiento nocturno (solo por la noche)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Presione tres veces: modo de sensor de movimiento durante todo el día - Presione cuatro veces:</a:t>
              </a:r>
              <a:r>
                <a:rPr lang="en-US" sz="1809" b="1" u="none">
                  <a:solidFill>
                    <a:srgbClr val="000000"/>
                  </a:solidFill>
                  <a:latin typeface="DM Sans Bold"/>
                  <a:ea typeface="DM Sans Bold"/>
                  <a:cs typeface="DM Sans Bold"/>
                  <a:sym typeface="DM Sans Bold"/>
                </a:rPr>
                <a:t> </a:t>
              </a:r>
              <a:r>
                <a:rPr lang="en-US" sz="1809" b="1">
                  <a:solidFill>
                    <a:srgbClr val="000000"/>
                  </a:solidFill>
                  <a:latin typeface="DM Sans Bold"/>
                  <a:ea typeface="DM Sans Bold"/>
                  <a:cs typeface="DM Sans Bold"/>
                  <a:sym typeface="DM Sans Bold"/>
                </a:rPr>
                <a:t>apague</a:t>
              </a:r>
              <a:r>
                <a:rPr lang="en-US" sz="1809" b="1" u="none">
                  <a:solidFill>
                    <a:srgbClr val="000000"/>
                  </a:solidFill>
                  <a:latin typeface="DM Sans Bold"/>
                  <a:ea typeface="DM Sans Bold"/>
                  <a:cs typeface="DM Sans Bold"/>
                  <a:sym typeface="DM Sans Bold"/>
                </a:rPr>
                <a:t> </a:t>
              </a:r>
              <a:r>
                <a:rPr lang="en-US" sz="1809" b="1">
                  <a:solidFill>
                    <a:srgbClr val="000000"/>
                  </a:solidFill>
                  <a:latin typeface="DM Sans Bold"/>
                  <a:ea typeface="DM Sans Bold"/>
                  <a:cs typeface="DM Sans Bold"/>
                  <a:sym typeface="DM Sans Bold"/>
                </a:rPr>
                <a:t>la</a:t>
              </a:r>
              <a:r>
                <a:rPr lang="en-US" sz="1809" b="1" u="none">
                  <a:solidFill>
                    <a:srgbClr val="000000"/>
                  </a:solidFill>
                  <a:latin typeface="DM Sans Bold"/>
                  <a:ea typeface="DM Sans Bold"/>
                  <a:cs typeface="DM Sans Bold"/>
                  <a:sym typeface="DM Sans Bold"/>
                </a:rPr>
                <a:t> </a:t>
              </a:r>
              <a:r>
                <a:rPr lang="en-US" sz="1809" b="1">
                  <a:solidFill>
                    <a:srgbClr val="000000"/>
                  </a:solidFill>
                  <a:latin typeface="DM Sans Bold"/>
                  <a:ea typeface="DM Sans Bold"/>
                  <a:cs typeface="DM Sans Bold"/>
                  <a:sym typeface="DM Sans Bold"/>
                </a:rPr>
                <a:t>luz</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848370" cy="4518994"/>
            <a:chOff x="0" y="0"/>
            <a:chExt cx="23797827" cy="6025325"/>
          </a:xfrm>
        </p:grpSpPr>
        <p:grpSp>
          <p:nvGrpSpPr>
            <p:cNvPr id="14" name="Group 14"/>
            <p:cNvGrpSpPr/>
            <p:nvPr/>
          </p:nvGrpSpPr>
          <p:grpSpPr>
            <a:xfrm>
              <a:off x="0" y="0"/>
              <a:ext cx="11093404" cy="6025325"/>
              <a:chOff x="0" y="0"/>
              <a:chExt cx="35781102" cy="19434321"/>
            </a:xfrm>
          </p:grpSpPr>
          <p:sp>
            <p:nvSpPr>
              <p:cNvPr id="15" name="Freeform 15"/>
              <p:cNvSpPr/>
              <p:nvPr/>
            </p:nvSpPr>
            <p:spPr>
              <a:xfrm>
                <a:off x="0" y="0"/>
                <a:ext cx="35781103" cy="19434321"/>
              </a:xfrm>
              <a:custGeom>
                <a:avLst/>
                <a:gdLst/>
                <a:ahLst/>
                <a:cxnLst/>
                <a:rect l="l" t="t" r="r" b="b"/>
                <a:pathLst>
                  <a:path w="35781103" h="19434321">
                    <a:moveTo>
                      <a:pt x="32053904" y="0"/>
                    </a:moveTo>
                    <a:lnTo>
                      <a:pt x="3727198" y="0"/>
                    </a:lnTo>
                    <a:cubicBezTo>
                      <a:pt x="1669785" y="0"/>
                      <a:pt x="0" y="906935"/>
                      <a:pt x="0" y="2024408"/>
                    </a:cubicBezTo>
                    <a:lnTo>
                      <a:pt x="0" y="19434321"/>
                    </a:lnTo>
                    <a:lnTo>
                      <a:pt x="32053904" y="19434321"/>
                    </a:lnTo>
                    <a:cubicBezTo>
                      <a:pt x="34111316" y="19434321"/>
                      <a:pt x="35781103" y="18527387"/>
                      <a:pt x="35781103" y="17409913"/>
                    </a:cubicBezTo>
                    <a:lnTo>
                      <a:pt x="35781103" y="0"/>
                    </a:lnTo>
                    <a:lnTo>
                      <a:pt x="32053904"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2) BOLSA AL VACIO</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871038" y="1319275"/>
              <a:ext cx="11585003"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Small: 50x60cm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Medium 60x80cm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XL: 80x110cm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Plástico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Bolsa hermetica al vacio MEDIUM,</a:t>
              </a:r>
            </a:p>
            <a:p>
              <a:pPr algn="just">
                <a:lnSpc>
                  <a:spcPts val="3366"/>
                </a:lnSpc>
              </a:pPr>
              <a:r>
                <a:rPr lang="en-US" sz="1809" b="1">
                  <a:solidFill>
                    <a:srgbClr val="000000"/>
                  </a:solidFill>
                  <a:latin typeface="DM Sans Bold"/>
                  <a:ea typeface="DM Sans Bold"/>
                  <a:cs typeface="DM Sans Bold"/>
                  <a:sym typeface="DM Sans Bold"/>
                </a:rPr>
                <a:t>(VALOR X 1 Unidad) Ideal para reducir espacio en vestidor o valijas y proteger la ropa contra la humedad, el polvo y los insectos, Reduce hasta un 80% el volumen que ocupan las prendas,</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36)HUMIDIFICADOR RELAJANTE OFICINA Y HOGAR CON LUZ</a:t>
              </a:r>
            </a:p>
          </p:txBody>
        </p:sp>
        <p:sp>
          <p:nvSpPr>
            <p:cNvPr id="10" name="TextBox 10"/>
            <p:cNvSpPr txBox="1"/>
            <p:nvPr/>
          </p:nvSpPr>
          <p:spPr>
            <a:xfrm>
              <a:off x="11924006" y="1881896"/>
              <a:ext cx="11585003"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Combate el aire seco del aire acondicionado o la calefacción, cuidando tu piel, ojos y vías respiratorias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Cromoterapia Relajante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Silencio Absoluto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Estilo Minimalista</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11781"/>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37)SET CUCHARAS X6 DORADAS</a:t>
              </a:r>
            </a:p>
          </p:txBody>
        </p:sp>
        <p:sp>
          <p:nvSpPr>
            <p:cNvPr id="20" name="TextBox 20"/>
            <p:cNvSpPr txBox="1"/>
            <p:nvPr/>
          </p:nvSpPr>
          <p:spPr>
            <a:xfrm>
              <a:off x="11726629" y="1319275"/>
              <a:ext cx="11979758" cy="27060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-Material: acero inoxidable resistente y duradero.</a:t>
              </a:r>
            </a:p>
            <a:p>
              <a:pPr algn="just">
                <a:lnSpc>
                  <a:spcPts val="3366"/>
                </a:lnSpc>
              </a:pPr>
              <a:r>
                <a:rPr lang="en-US" sz="1809" b="1">
                  <a:solidFill>
                    <a:srgbClr val="000000"/>
                  </a:solidFill>
                  <a:latin typeface="DM Sans Bold"/>
                  <a:ea typeface="DM Sans Bold"/>
                  <a:cs typeface="DM Sans Bold"/>
                  <a:sym typeface="DM Sans Bold"/>
                </a:rPr>
                <a:t>-Color: dorado brillante, acabado espejo.</a:t>
              </a:r>
            </a:p>
            <a:p>
              <a:pPr algn="just">
                <a:lnSpc>
                  <a:spcPts val="3366"/>
                </a:lnSpc>
              </a:pPr>
              <a:r>
                <a:rPr lang="en-US" sz="1809" b="1">
                  <a:solidFill>
                    <a:srgbClr val="000000"/>
                  </a:solidFill>
                  <a:latin typeface="DM Sans Bold"/>
                  <a:ea typeface="DM Sans Bold"/>
                  <a:cs typeface="DM Sans Bold"/>
                  <a:sym typeface="DM Sans Bold"/>
                </a:rPr>
                <a:t>-Medida: 13,5 cm de largo.</a:t>
              </a:r>
            </a:p>
            <a:p>
              <a:pPr algn="just">
                <a:lnSpc>
                  <a:spcPts val="3366"/>
                </a:lnSpc>
              </a:pPr>
              <a:r>
                <a:rPr lang="en-US" sz="1809" b="1">
                  <a:solidFill>
                    <a:srgbClr val="000000"/>
                  </a:solidFill>
                  <a:latin typeface="DM Sans Bold"/>
                  <a:ea typeface="DM Sans Bold"/>
                  <a:cs typeface="DM Sans Bold"/>
                  <a:sym typeface="DM Sans Bold"/>
                </a:rPr>
                <a:t>-Incluye: 6 cucharas.</a:t>
              </a:r>
            </a:p>
            <a:p>
              <a:pPr algn="just">
                <a:lnSpc>
                  <a:spcPts val="3366"/>
                </a:lnSpc>
              </a:pPr>
              <a:r>
                <a:rPr lang="en-US" sz="1809" b="1">
                  <a:solidFill>
                    <a:srgbClr val="000000"/>
                  </a:solidFill>
                  <a:latin typeface="DM Sans Bold"/>
                  <a:ea typeface="DM Sans Bold"/>
                  <a:cs typeface="DM Sans Bold"/>
                  <a:sym typeface="DM Sans Bold"/>
                </a:rPr>
                <a:t>-Diseño ergonómico para un uso cómodo.</a:t>
              </a: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38)MARCADORES PARA UÑAS METÁLICOS X12</a:t>
              </a:r>
            </a:p>
            <a:p>
              <a:pPr algn="l">
                <a:lnSpc>
                  <a:spcPts val="2707"/>
                </a:lnSpc>
              </a:pPr>
              <a:r>
                <a:rPr lang="en-US" sz="1933" spc="268">
                  <a:solidFill>
                    <a:srgbClr val="000000"/>
                  </a:solidFill>
                  <a:latin typeface="Higuen Elegant Serif"/>
                  <a:ea typeface="Higuen Elegant Serif"/>
                  <a:cs typeface="Higuen Elegant Serif"/>
                  <a:sym typeface="Higuen Elegant Serif"/>
                </a:rPr>
                <a:t>IDIFICADOR RELAJANTE OFICINA Y HOGAR CON LUZ</a:t>
              </a:r>
            </a:p>
          </p:txBody>
        </p:sp>
        <p:sp>
          <p:nvSpPr>
            <p:cNvPr id="10" name="TextBox 10"/>
            <p:cNvSpPr txBox="1"/>
            <p:nvPr/>
          </p:nvSpPr>
          <p:spPr>
            <a:xfrm>
              <a:off x="11924006" y="1881896"/>
              <a:ext cx="11585003" cy="38236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Multiuso: se puede usar también sobre papel, tela, lettering, etc.</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Resistente al agua: tus diseños se mantienen intactos en el día a día.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-Removible con alcohol: fácil de quitar sin dañar tus uñas.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-Perfecto para letras, dibujos, formas y detalles precisos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-Compatible con top gel o esmalte en gel para sellar </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-Doble punta: para líneas, contornos y detalles.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Incluye: 12 resaltadores metalizados</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11781"/>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39)VASO DE BEBE 360° ANTIVUELCO</a:t>
              </a:r>
            </a:p>
          </p:txBody>
        </p:sp>
        <p:sp>
          <p:nvSpPr>
            <p:cNvPr id="20" name="TextBox 20"/>
            <p:cNvSpPr txBox="1"/>
            <p:nvPr/>
          </p:nvSpPr>
          <p:spPr>
            <a:xfrm>
              <a:off x="11726629" y="1319275"/>
              <a:ext cx="11979758" cy="43824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-Su tecnología 360° permite beber desde cualquier borde</a:t>
              </a:r>
            </a:p>
            <a:p>
              <a:pPr algn="just">
                <a:lnSpc>
                  <a:spcPts val="3366"/>
                </a:lnSpc>
              </a:pPr>
              <a:r>
                <a:rPr lang="en-US" sz="1809" b="1">
                  <a:solidFill>
                    <a:srgbClr val="000000"/>
                  </a:solidFill>
                  <a:latin typeface="DM Sans Bold"/>
                  <a:ea typeface="DM Sans Bold"/>
                  <a:cs typeface="DM Sans Bold"/>
                  <a:sym typeface="DM Sans Bold"/>
                </a:rPr>
                <a:t>Asas ergonómicas que se adaptan perfectamente a sus manitos</a:t>
              </a:r>
            </a:p>
            <a:p>
              <a:pPr algn="just">
                <a:lnSpc>
                  <a:spcPts val="3366"/>
                </a:lnSpc>
              </a:pPr>
              <a:r>
                <a:rPr lang="en-US" sz="1809" b="1">
                  <a:solidFill>
                    <a:srgbClr val="000000"/>
                  </a:solidFill>
                  <a:latin typeface="DM Sans Bold"/>
                  <a:ea typeface="DM Sans Bold"/>
                  <a:cs typeface="DM Sans Bold"/>
                  <a:sym typeface="DM Sans Bold"/>
                </a:rPr>
                <a:t>Diseño resistente y colorido</a:t>
              </a:r>
            </a:p>
            <a:p>
              <a:pPr algn="just">
                <a:lnSpc>
                  <a:spcPts val="3366"/>
                </a:lnSpc>
              </a:pPr>
              <a:r>
                <a:rPr lang="en-US" sz="1809" b="1">
                  <a:solidFill>
                    <a:srgbClr val="000000"/>
                  </a:solidFill>
                  <a:latin typeface="DM Sans Bold"/>
                  <a:ea typeface="DM Sans Bold"/>
                  <a:cs typeface="DM Sans Bold"/>
                  <a:sym typeface="DM Sans Bold"/>
                </a:rPr>
                <a:t>Con tapa protectora</a:t>
              </a:r>
            </a:p>
            <a:p>
              <a:pPr algn="just">
                <a:lnSpc>
                  <a:spcPts val="3366"/>
                </a:lnSpc>
              </a:pPr>
              <a:r>
                <a:rPr lang="en-US" sz="1809" b="1">
                  <a:solidFill>
                    <a:srgbClr val="000000"/>
                  </a:solidFill>
                  <a:latin typeface="DM Sans Bold"/>
                  <a:ea typeface="DM Sans Bold"/>
                  <a:cs typeface="DM Sans Bold"/>
                  <a:sym typeface="DM Sans Bold"/>
                </a:rPr>
                <a:t>-Capacidad: 280 mL</a:t>
              </a:r>
            </a:p>
            <a:p>
              <a:pPr algn="just">
                <a:lnSpc>
                  <a:spcPts val="3366"/>
                </a:lnSpc>
              </a:pPr>
              <a:r>
                <a:rPr lang="en-US" sz="1809" b="1">
                  <a:solidFill>
                    <a:srgbClr val="000000"/>
                  </a:solidFill>
                  <a:latin typeface="DM Sans Bold"/>
                  <a:ea typeface="DM Sans Bold"/>
                  <a:cs typeface="DM Sans Bold"/>
                  <a:sym typeface="DM Sans Bold"/>
                </a:rPr>
                <a:t>-Colores disponibles: azul, rosa, naranja y verde </a:t>
              </a:r>
            </a:p>
            <a:p>
              <a:pPr algn="just">
                <a:lnSpc>
                  <a:spcPts val="3366"/>
                </a:lnSpc>
              </a:pPr>
              <a:r>
                <a:rPr lang="en-US" sz="1809" b="1">
                  <a:solidFill>
                    <a:srgbClr val="000000"/>
                  </a:solidFill>
                  <a:latin typeface="DM Sans Bold"/>
                  <a:ea typeface="DM Sans Bold"/>
                  <a:cs typeface="DM Sans Bold"/>
                  <a:sym typeface="DM Sans Bold"/>
                </a:rPr>
                <a:t>-Libre de BPA</a:t>
              </a:r>
            </a:p>
            <a:p>
              <a:pPr algn="just">
                <a:lnSpc>
                  <a:spcPts val="3366"/>
                </a:lnSpc>
              </a:pPr>
              <a:r>
                <a:rPr lang="en-US" sz="1809" b="1">
                  <a:solidFill>
                    <a:srgbClr val="000000"/>
                  </a:solidFill>
                  <a:latin typeface="DM Sans Bold"/>
                  <a:ea typeface="DM Sans Bold"/>
                  <a:cs typeface="DM Sans Bold"/>
                  <a:sym typeface="DM Sans Bold"/>
                </a:rPr>
                <a:t>-Silicona</a:t>
              </a: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40)ORGANIZADOR PARA ASIENTO AUTO TABLET JUGUETES BOTELLAS</a:t>
              </a:r>
            </a:p>
          </p:txBody>
        </p:sp>
        <p:sp>
          <p:nvSpPr>
            <p:cNvPr id="10" name="TextBox 10"/>
            <p:cNvSpPr txBox="1"/>
            <p:nvPr/>
          </p:nvSpPr>
          <p:spPr>
            <a:xfrm>
              <a:off x="11924006" y="1881896"/>
              <a:ext cx="11585003" cy="38236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Maximiza la funcionalidad de tu vehículo con el Organizador Asiento Trasero de Auto Multiuso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Fabricado en poliéster impermeable,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60 cm de largo y 40 cm de ancho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peso de 500 g, es fácil de instalar y quitar,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Medidas bolsillo tablet: 18cm x 17cm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No retiene olores.</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618882"/>
            <a:ext cx="4002936" cy="4518994"/>
            <a:chOff x="0" y="0"/>
            <a:chExt cx="17214971" cy="19434321"/>
          </a:xfrm>
        </p:grpSpPr>
        <p:sp>
          <p:nvSpPr>
            <p:cNvPr id="14" name="Freeform 1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4526028" y="618882"/>
            <a:ext cx="4002936" cy="4518994"/>
            <a:chOff x="0" y="0"/>
            <a:chExt cx="17214971" cy="19434321"/>
          </a:xfrm>
        </p:grpSpPr>
        <p:sp>
          <p:nvSpPr>
            <p:cNvPr id="16" name="Freeform 1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7" name="Group 17"/>
          <p:cNvGrpSpPr/>
          <p:nvPr/>
        </p:nvGrpSpPr>
        <p:grpSpPr>
          <a:xfrm>
            <a:off x="246733" y="5396156"/>
            <a:ext cx="17848370" cy="4518994"/>
            <a:chOff x="0" y="0"/>
            <a:chExt cx="23797827" cy="6025325"/>
          </a:xfrm>
        </p:grpSpPr>
        <p:grpSp>
          <p:nvGrpSpPr>
            <p:cNvPr id="18" name="Group 18"/>
            <p:cNvGrpSpPr/>
            <p:nvPr/>
          </p:nvGrpSpPr>
          <p:grpSpPr>
            <a:xfrm>
              <a:off x="0" y="0"/>
              <a:ext cx="5337248" cy="6025325"/>
              <a:chOff x="0" y="0"/>
              <a:chExt cx="17214971" cy="19434321"/>
            </a:xfrm>
          </p:grpSpPr>
          <p:sp>
            <p:nvSpPr>
              <p:cNvPr id="19" name="Freeform 19"/>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0" name="Group 20"/>
            <p:cNvGrpSpPr/>
            <p:nvPr/>
          </p:nvGrpSpPr>
          <p:grpSpPr>
            <a:xfrm>
              <a:off x="11529251" y="0"/>
              <a:ext cx="12268576" cy="6025325"/>
              <a:chOff x="0" y="0"/>
              <a:chExt cx="1339031" cy="657623"/>
            </a:xfrm>
          </p:grpSpPr>
          <p:sp>
            <p:nvSpPr>
              <p:cNvPr id="21" name="Freeform 21"/>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2" name="TextBox 22"/>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3" name="TextBox 23"/>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41) DEPILADOR FACIAL VELLO 2 EN 1 DOBLE PUNTA</a:t>
              </a:r>
            </a:p>
          </p:txBody>
        </p:sp>
        <p:sp>
          <p:nvSpPr>
            <p:cNvPr id="24" name="TextBox 24"/>
            <p:cNvSpPr txBox="1"/>
            <p:nvPr/>
          </p:nvSpPr>
          <p:spPr>
            <a:xfrm>
              <a:off x="11871038" y="1084091"/>
              <a:ext cx="11585003" cy="32648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Incluye 2 Cabezales Removibles Lavables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Incluye Cable USB de Carga.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Depiladora Facial (Cejas - Bozo - Nariz), de Axilas, Manos, Piernas, Cavado, etc.</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Reduce la Irritación en la Piel.</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5" name="Group 25"/>
            <p:cNvGrpSpPr/>
            <p:nvPr/>
          </p:nvGrpSpPr>
          <p:grpSpPr>
            <a:xfrm>
              <a:off x="5337248" y="0"/>
              <a:ext cx="5771240" cy="6025325"/>
              <a:chOff x="0" y="0"/>
              <a:chExt cx="18614786" cy="19434321"/>
            </a:xfrm>
          </p:grpSpPr>
          <p:sp>
            <p:nvSpPr>
              <p:cNvPr id="26" name="Freeform 26"/>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7" name="Group 27"/>
          <p:cNvGrpSpPr/>
          <p:nvPr/>
        </p:nvGrpSpPr>
        <p:grpSpPr>
          <a:xfrm>
            <a:off x="246733" y="5396156"/>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9" name="Group 29"/>
          <p:cNvGrpSpPr/>
          <p:nvPr/>
        </p:nvGrpSpPr>
        <p:grpSpPr>
          <a:xfrm>
            <a:off x="4526028" y="5396156"/>
            <a:ext cx="4002936" cy="4518994"/>
            <a:chOff x="0" y="0"/>
            <a:chExt cx="17214971" cy="19434321"/>
          </a:xfrm>
        </p:grpSpPr>
        <p:sp>
          <p:nvSpPr>
            <p:cNvPr id="30" name="Freeform 30"/>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42)ESCOBILLA CON DISPENSER JABÓN PARA BAÑO</a:t>
              </a:r>
            </a:p>
          </p:txBody>
        </p:sp>
        <p:sp>
          <p:nvSpPr>
            <p:cNvPr id="10" name="TextBox 10"/>
            <p:cNvSpPr txBox="1"/>
            <p:nvPr/>
          </p:nvSpPr>
          <p:spPr>
            <a:xfrm>
              <a:off x="11924006" y="1881896"/>
              <a:ext cx="11585003" cy="1588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Escobilla silicona flexible con dispenser jabon liquido: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Largo: 41cm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Ancho de escobilla: 8cm</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618882"/>
            <a:ext cx="4002936" cy="4518994"/>
            <a:chOff x="0" y="0"/>
            <a:chExt cx="17214971" cy="19434321"/>
          </a:xfrm>
        </p:grpSpPr>
        <p:sp>
          <p:nvSpPr>
            <p:cNvPr id="14" name="Freeform 1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4526028" y="618882"/>
            <a:ext cx="4002936" cy="4518994"/>
            <a:chOff x="0" y="0"/>
            <a:chExt cx="17214971" cy="19434321"/>
          </a:xfrm>
        </p:grpSpPr>
        <p:sp>
          <p:nvSpPr>
            <p:cNvPr id="16" name="Freeform 1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7" name="Group 17"/>
          <p:cNvGrpSpPr/>
          <p:nvPr/>
        </p:nvGrpSpPr>
        <p:grpSpPr>
          <a:xfrm>
            <a:off x="219815" y="5411781"/>
            <a:ext cx="17848370" cy="4518994"/>
            <a:chOff x="0" y="0"/>
            <a:chExt cx="23797827" cy="6025325"/>
          </a:xfrm>
        </p:grpSpPr>
        <p:grpSp>
          <p:nvGrpSpPr>
            <p:cNvPr id="18" name="Group 18"/>
            <p:cNvGrpSpPr/>
            <p:nvPr/>
          </p:nvGrpSpPr>
          <p:grpSpPr>
            <a:xfrm>
              <a:off x="0" y="0"/>
              <a:ext cx="5337248" cy="6025325"/>
              <a:chOff x="0" y="0"/>
              <a:chExt cx="17214971" cy="19434321"/>
            </a:xfrm>
          </p:grpSpPr>
          <p:sp>
            <p:nvSpPr>
              <p:cNvPr id="19" name="Freeform 19"/>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0" name="Group 20"/>
            <p:cNvGrpSpPr/>
            <p:nvPr/>
          </p:nvGrpSpPr>
          <p:grpSpPr>
            <a:xfrm>
              <a:off x="11529251" y="0"/>
              <a:ext cx="12268576" cy="6025325"/>
              <a:chOff x="0" y="0"/>
              <a:chExt cx="1339031" cy="657623"/>
            </a:xfrm>
          </p:grpSpPr>
          <p:sp>
            <p:nvSpPr>
              <p:cNvPr id="21" name="Freeform 21"/>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2" name="TextBox 22"/>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3" name="TextBox 23"/>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43) LICUADORA PORTATIL BATIDOS CON CUCHILLAS POTENTE FRUTAS</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4" name="TextBox 24"/>
            <p:cNvSpPr txBox="1"/>
            <p:nvPr/>
          </p:nvSpPr>
          <p:spPr>
            <a:xfrm>
              <a:off x="11529251" y="1776475"/>
              <a:ext cx="11979758" cy="38236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Capacidad: 380 ml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Capacidad batería: 2000mAh</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Tiempo de carga: 3 horas aprox.</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del envase: PP, PC, ABS y Silicona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Voltaje: 3.7 V</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Tamaño: 23.5cm x 8cm.</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5" name="Group 25"/>
            <p:cNvGrpSpPr/>
            <p:nvPr/>
          </p:nvGrpSpPr>
          <p:grpSpPr>
            <a:xfrm>
              <a:off x="5337248" y="0"/>
              <a:ext cx="5771240" cy="6025325"/>
              <a:chOff x="0" y="0"/>
              <a:chExt cx="18614786" cy="19434321"/>
            </a:xfrm>
          </p:grpSpPr>
          <p:sp>
            <p:nvSpPr>
              <p:cNvPr id="26" name="Freeform 26"/>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7" name="Group 27"/>
          <p:cNvGrpSpPr/>
          <p:nvPr/>
        </p:nvGrpSpPr>
        <p:grpSpPr>
          <a:xfrm>
            <a:off x="4526028" y="5411781"/>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43)RIZADOR BUCLERA ONDAS CABELLO </a:t>
              </a:r>
            </a:p>
          </p:txBody>
        </p:sp>
        <p:sp>
          <p:nvSpPr>
            <p:cNvPr id="10" name="TextBox 10"/>
            <p:cNvSpPr txBox="1"/>
            <p:nvPr/>
          </p:nvSpPr>
          <p:spPr>
            <a:xfrm>
              <a:off x="11871038" y="1168054"/>
              <a:ext cx="11585003"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¿Cómo usar?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1. Coloque la varilla para rizar sobre su cabello, puede sujetarla en la parte superior o asegurar un lado con una coleta como una cola de caballo.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Luego, seque el cabello con el viento o ligeramente húmedo alrededor del otro lado de la cinta para rizar y asegúrelo con un coletero en la parte inferior.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Se puede dejar actuar durante una hora o dos o durante la noche con el cabello ligeramente húmedo o seco</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11781"/>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45)GORRO GEL ALIVIO DOLOR DE CABEZA Y ESTRÉS MULTIFUNCIONAL</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818069" y="1776475"/>
              <a:ext cx="11979758" cy="38236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compresión de migraña frío/calor</a:t>
              </a:r>
            </a:p>
            <a:p>
              <a:pPr algn="just">
                <a:lnSpc>
                  <a:spcPts val="3366"/>
                </a:lnSpc>
              </a:pPr>
              <a:r>
                <a:rPr lang="en-US" sz="1809" b="1">
                  <a:solidFill>
                    <a:srgbClr val="000000"/>
                  </a:solidFill>
                  <a:latin typeface="DM Sans Bold"/>
                  <a:ea typeface="DM Sans Bold"/>
                  <a:cs typeface="DM Sans Bold"/>
                  <a:sym typeface="DM Sans Bold"/>
                </a:rPr>
                <a:t>alivio del dolor de cabeza</a:t>
              </a:r>
            </a:p>
            <a:p>
              <a:pPr algn="just">
                <a:lnSpc>
                  <a:spcPts val="3366"/>
                </a:lnSpc>
              </a:pPr>
              <a:r>
                <a:rPr lang="en-US" sz="1809" b="1">
                  <a:solidFill>
                    <a:srgbClr val="000000"/>
                  </a:solidFill>
                  <a:latin typeface="DM Sans Bold"/>
                  <a:ea typeface="DM Sans Bold"/>
                  <a:cs typeface="DM Sans Bold"/>
                  <a:sym typeface="DM Sans Bold"/>
                </a:rPr>
                <a:t>Ultra flexible y cómodo</a:t>
              </a:r>
            </a:p>
            <a:p>
              <a:pPr algn="just">
                <a:lnSpc>
                  <a:spcPts val="3366"/>
                </a:lnSpc>
              </a:pPr>
              <a:r>
                <a:rPr lang="en-US" sz="1809" b="1">
                  <a:solidFill>
                    <a:srgbClr val="000000"/>
                  </a:solidFill>
                  <a:latin typeface="DM Sans Bold"/>
                  <a:ea typeface="DM Sans Bold"/>
                  <a:cs typeface="DM Sans Bold"/>
                  <a:sym typeface="DM Sans Bold"/>
                </a:rPr>
                <a:t>Enfriamiento instantáneo</a:t>
              </a:r>
            </a:p>
            <a:p>
              <a:pPr algn="just">
                <a:lnSpc>
                  <a:spcPts val="3366"/>
                </a:lnSpc>
              </a:pPr>
              <a:r>
                <a:rPr lang="en-US" sz="1809" b="1">
                  <a:solidFill>
                    <a:srgbClr val="000000"/>
                  </a:solidFill>
                  <a:latin typeface="DM Sans Bold"/>
                  <a:ea typeface="DM Sans Bold"/>
                  <a:cs typeface="DM Sans Bold"/>
                  <a:sym typeface="DM Sans Bold"/>
                </a:rPr>
                <a:t>Disponible en 2 colores: Negro y Rosado </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5411781"/>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47)PROCESADOR DE ALIMENTOS 2LT VERDURAS</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726629" y="1123420"/>
              <a:ext cx="11979758"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Capacidad generosa de 2L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Potencia de 1000W</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Multifuncional: está diseñado para múltiples tareas culinarias, desde picar verduras hasta preparar alimentos para bebé y crear rellenos para tartas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4 Hojillas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Material: Acero Inoxidable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Tapa de plástico resistente</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4526028" y="5411781"/>
            <a:ext cx="4002936" cy="4518994"/>
            <a:chOff x="0" y="0"/>
            <a:chExt cx="17214971" cy="19434321"/>
          </a:xfrm>
        </p:grpSpPr>
        <p:sp>
          <p:nvSpPr>
            <p:cNvPr id="14" name="Freeform 1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219815" y="595009"/>
            <a:ext cx="17848370" cy="4548491"/>
            <a:chOff x="0" y="0"/>
            <a:chExt cx="23797827" cy="6064654"/>
          </a:xfrm>
        </p:grpSpPr>
        <p:grpSp>
          <p:nvGrpSpPr>
            <p:cNvPr id="16" name="Group 16"/>
            <p:cNvGrpSpPr/>
            <p:nvPr/>
          </p:nvGrpSpPr>
          <p:grpSpPr>
            <a:xfrm>
              <a:off x="0" y="0"/>
              <a:ext cx="5337248" cy="6025325"/>
              <a:chOff x="0" y="0"/>
              <a:chExt cx="17214971" cy="19434321"/>
            </a:xfrm>
          </p:grpSpPr>
          <p:sp>
            <p:nvSpPr>
              <p:cNvPr id="17" name="Freeform 17"/>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8" name="Group 18"/>
            <p:cNvGrpSpPr/>
            <p:nvPr/>
          </p:nvGrpSpPr>
          <p:grpSpPr>
            <a:xfrm>
              <a:off x="11529251" y="0"/>
              <a:ext cx="12268576" cy="6025325"/>
              <a:chOff x="0" y="0"/>
              <a:chExt cx="1339031" cy="657623"/>
            </a:xfrm>
          </p:grpSpPr>
          <p:sp>
            <p:nvSpPr>
              <p:cNvPr id="19" name="Freeform 19"/>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0" name="TextBox 20"/>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1" name="TextBox 21"/>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66) MINI CÁMARA IMPRESORA PARA NIÑOS FOTOGRAFÍA</a:t>
              </a:r>
            </a:p>
          </p:txBody>
        </p:sp>
        <p:sp>
          <p:nvSpPr>
            <p:cNvPr id="22" name="TextBox 22"/>
            <p:cNvSpPr txBox="1"/>
            <p:nvPr/>
          </p:nvSpPr>
          <p:spPr>
            <a:xfrm>
              <a:off x="11726629" y="1123420"/>
              <a:ext cx="11979758"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impresión instantánea para niños puede tomar fotos, grabar videos, conectarse a teléfonos inteligentes e imprimir imágenes utilizando tecnología de impresión térmica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pantalla IPS de alta definición de 2,4 pulgadas con botones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Fotografía de un solo toque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Batería de larga duración</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Grabación de vídeo de alta definición</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rosa, azul</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3" name="Group 23"/>
            <p:cNvGrpSpPr/>
            <p:nvPr/>
          </p:nvGrpSpPr>
          <p:grpSpPr>
            <a:xfrm>
              <a:off x="5337248" y="0"/>
              <a:ext cx="5771240" cy="6025325"/>
              <a:chOff x="0" y="0"/>
              <a:chExt cx="18614786" cy="19434321"/>
            </a:xfrm>
          </p:grpSpPr>
          <p:sp>
            <p:nvSpPr>
              <p:cNvPr id="24" name="Freeform 24"/>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5" name="Group 25"/>
          <p:cNvGrpSpPr/>
          <p:nvPr/>
        </p:nvGrpSpPr>
        <p:grpSpPr>
          <a:xfrm>
            <a:off x="4499110" y="595009"/>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48)MINI LINTERNA LAMPARA LED RECARGABLE</a:t>
              </a:r>
            </a:p>
          </p:txBody>
        </p:sp>
        <p:sp>
          <p:nvSpPr>
            <p:cNvPr id="10" name="TextBox 10"/>
            <p:cNvSpPr txBox="1"/>
            <p:nvPr/>
          </p:nvSpPr>
          <p:spPr>
            <a:xfrm>
              <a:off x="11871038" y="1424229"/>
              <a:ext cx="11585003"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Recargable 500 Lúmenes COB – Portátil, Multifuncional y Ultrabrillante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4 Modos de Luz</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Recargable USB</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Diseño Portátil y Versátil: Solo 45g, con clip metálico, imán y soporte plegable de 180°.</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Carcasa ABS + aluminio, anticaídas, antiimpactos y resistente al agua.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Incluye abrebotellas, ideal para camping, pesca, emergencias o uso diario.</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11781"/>
            <a:ext cx="17848370" cy="4548491"/>
            <a:chOff x="0" y="0"/>
            <a:chExt cx="23797827" cy="6064654"/>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49)SET DE CUBIERTOS PARA BEBÉ ERGONOMICOS</a:t>
              </a:r>
            </a:p>
          </p:txBody>
        </p:sp>
        <p:sp>
          <p:nvSpPr>
            <p:cNvPr id="20" name="TextBox 20"/>
            <p:cNvSpPr txBox="1"/>
            <p:nvPr/>
          </p:nvSpPr>
          <p:spPr>
            <a:xfrm>
              <a:off x="11726629" y="1123420"/>
              <a:ext cx="11979758"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Diseño ergonómico y curvado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Silicona suave y segura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Livianos y fáciles de agarrar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100% libres de BPA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Incluye estuche plástico para llevar a todas partes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Cuchara y tenedor: 5 x 12 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Colores disponibles: rosa y azul</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774097"/>
            <a:chOff x="0" y="0"/>
            <a:chExt cx="23797827" cy="6365463"/>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18204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50)LÁPIZ ÓPTICO PARA TABLET Y CELULAR PORTÁTIL 8 HORAS AUTONOMÍA</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424229"/>
              <a:ext cx="11585003"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Lápiz Óptico Universal Recargable Para Tablet Y Celular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-La punta del Lapiz está hecha de un material conductor especial y está rectificada con precisión.</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Es compatible con el 98% de los dispositivos de pantalla táctil capacitiva del mercado, como teléfonos inteligentes, tablets.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-Uso continuo hasta 8 horas (solo como referencia)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-Cuenta con apagado inteligente luego de 5/30 minutos sin usar.</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11781"/>
            <a:ext cx="17848370" cy="4548491"/>
            <a:chOff x="0" y="0"/>
            <a:chExt cx="23797827" cy="6064654"/>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51)CINTA ANTIHUMEDAD IMPERMEABLE BAÑO 3MTX3.8CM</a:t>
              </a:r>
            </a:p>
          </p:txBody>
        </p:sp>
        <p:sp>
          <p:nvSpPr>
            <p:cNvPr id="20" name="TextBox 20"/>
            <p:cNvSpPr txBox="1"/>
            <p:nvPr/>
          </p:nvSpPr>
          <p:spPr>
            <a:xfrm>
              <a:off x="11726629" y="1123420"/>
              <a:ext cx="11979758"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3mx3.8cm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La tira a prueba de fugas tiene una superficie suave y hermosa, con una línea de pliegue central y una curva de 90 grados para sellar herméticamente los huecos. Ampliamente utilizado, como fregaderos, estufa de gas de cocina, lavabo del baño, esquinas inferiores de la bañera, bordes inferiores de paredes y huecos de pared.</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52)TERMÓMETRO DIGITAL CON SONDA AMBIENTAL </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424229"/>
              <a:ext cx="11585003"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Rango de medición de -50°C a 100°C</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Lectura Fácil Y Cómoda La pantalla LCD con dígitos grandes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Sonda Sumergible Y Resistente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Humedad: Resolución de la pantalla 1% RH</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-Pila incluida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-Dimensión: 48 x 28.5 x 15.2mm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-Dimensión del LCD: 40 x 22.5mm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-Peso Neto: 45g</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11781"/>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53)SET INFANTIL UTENSILIOS SILICONA PARA BEBÉ</a:t>
              </a:r>
            </a:p>
          </p:txBody>
        </p:sp>
        <p:sp>
          <p:nvSpPr>
            <p:cNvPr id="20" name="TextBox 20"/>
            <p:cNvSpPr txBox="1"/>
            <p:nvPr/>
          </p:nvSpPr>
          <p:spPr>
            <a:xfrm>
              <a:off x="11726629" y="1123420"/>
              <a:ext cx="11979758"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Babero ajustable con receptor de alimentos.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Plato con divisorios, antideslizante.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Cuenco tipo bowl.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Vaso para sorber con su respectivo pico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Cuchara y tenedor con mango de madera.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Cuchara y tenedor con tope completamente de silicona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Colores disponibles: Gris, azul, rosa, verde y salmón</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54)PELOTA INTELIGENTE PARA GATO USB CON COLA</a:t>
              </a:r>
            </a:p>
          </p:txBody>
        </p:sp>
        <p:sp>
          <p:nvSpPr>
            <p:cNvPr id="10" name="TextBox 10"/>
            <p:cNvSpPr txBox="1"/>
            <p:nvPr/>
          </p:nvSpPr>
          <p:spPr>
            <a:xfrm>
              <a:off x="11871038" y="1084091"/>
              <a:ext cx="11585003"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1) Estimula el ejercicio: Ayuda a mantener a tu gato activo y en forma.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2) Reduce el estrés y el aburrimiento: Ideal para momentos en los que no podés jugar con él.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3) Fomenta su instinto natural: Diseñada para atraer la atención de tu felino.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4) Material seguro y duradero: Sin riesgos para las garras ni los dientes de tu mascota.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5) Fácil de usar: Ligera, fácil de limpiar y siempre lista para la diversión.</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618882"/>
            <a:ext cx="4002936" cy="4518994"/>
            <a:chOff x="0" y="0"/>
            <a:chExt cx="17214971" cy="19434321"/>
          </a:xfrm>
        </p:grpSpPr>
        <p:sp>
          <p:nvSpPr>
            <p:cNvPr id="14" name="Freeform 1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4526028" y="618882"/>
            <a:ext cx="4002936" cy="4518994"/>
            <a:chOff x="0" y="0"/>
            <a:chExt cx="17214971" cy="19434321"/>
          </a:xfrm>
        </p:grpSpPr>
        <p:sp>
          <p:nvSpPr>
            <p:cNvPr id="16" name="Freeform 1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7" name="Group 17"/>
          <p:cNvGrpSpPr/>
          <p:nvPr/>
        </p:nvGrpSpPr>
        <p:grpSpPr>
          <a:xfrm>
            <a:off x="219815" y="5411781"/>
            <a:ext cx="17848370" cy="5257589"/>
            <a:chOff x="0" y="0"/>
            <a:chExt cx="23797827" cy="7010118"/>
          </a:xfrm>
        </p:grpSpPr>
        <p:grpSp>
          <p:nvGrpSpPr>
            <p:cNvPr id="18" name="Group 18"/>
            <p:cNvGrpSpPr/>
            <p:nvPr/>
          </p:nvGrpSpPr>
          <p:grpSpPr>
            <a:xfrm>
              <a:off x="0" y="0"/>
              <a:ext cx="5337248" cy="6025325"/>
              <a:chOff x="0" y="0"/>
              <a:chExt cx="17214971" cy="19434321"/>
            </a:xfrm>
          </p:grpSpPr>
          <p:sp>
            <p:nvSpPr>
              <p:cNvPr id="19" name="Freeform 19"/>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0" name="Group 20"/>
            <p:cNvGrpSpPr/>
            <p:nvPr/>
          </p:nvGrpSpPr>
          <p:grpSpPr>
            <a:xfrm>
              <a:off x="11529251" y="0"/>
              <a:ext cx="12268576" cy="6025325"/>
              <a:chOff x="0" y="0"/>
              <a:chExt cx="1339031" cy="657623"/>
            </a:xfrm>
          </p:grpSpPr>
          <p:sp>
            <p:nvSpPr>
              <p:cNvPr id="21" name="Freeform 21"/>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2" name="TextBox 22"/>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3" name="TextBox 23"/>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55) CEPILLO A VAPOR MASCOTA MASAJEADOR RECARGABLE USB</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4" name="TextBox 24"/>
            <p:cNvSpPr txBox="1"/>
            <p:nvPr/>
          </p:nvSpPr>
          <p:spPr>
            <a:xfrm>
              <a:off x="11529251" y="1510084"/>
              <a:ext cx="11979758" cy="5500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Función Masajeadora: Relaja a tu mascota y mejora la circulación sanguínea.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Tecnología de Vapor: Desenreda el pelaje sin causar dolor y ayuda a eliminar bacterias y alérgenos, promoviendo una higiene más profunda.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Diseño Ergonómico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Materiales de Alta Calidad: Fabricado con materiales duraderos como TPE y ABS para una larga vida útil.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Recargable por USB, con botón de vapor de un solo clic y opción para agregar perfumes.</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5" name="Group 25"/>
            <p:cNvGrpSpPr/>
            <p:nvPr/>
          </p:nvGrpSpPr>
          <p:grpSpPr>
            <a:xfrm>
              <a:off x="5337248" y="0"/>
              <a:ext cx="5771240" cy="6025325"/>
              <a:chOff x="0" y="0"/>
              <a:chExt cx="18614786" cy="19434321"/>
            </a:xfrm>
          </p:grpSpPr>
          <p:sp>
            <p:nvSpPr>
              <p:cNvPr id="26" name="Freeform 26"/>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7" name="Group 27"/>
          <p:cNvGrpSpPr/>
          <p:nvPr/>
        </p:nvGrpSpPr>
        <p:grpSpPr>
          <a:xfrm>
            <a:off x="4526028" y="5411781"/>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8893671" y="618882"/>
            <a:ext cx="9201432" cy="4099894"/>
            <a:chOff x="0" y="0"/>
            <a:chExt cx="12268576" cy="5466525"/>
          </a:xfrm>
        </p:grpSpPr>
        <p:grpSp>
          <p:nvGrpSpPr>
            <p:cNvPr id="4" name="Group 4"/>
            <p:cNvGrpSpPr/>
            <p:nvPr/>
          </p:nvGrpSpPr>
          <p:grpSpPr>
            <a:xfrm>
              <a:off x="0" y="0"/>
              <a:ext cx="12268576" cy="5466525"/>
              <a:chOff x="0" y="0"/>
              <a:chExt cx="1339031" cy="596634"/>
            </a:xfrm>
          </p:grpSpPr>
          <p:sp>
            <p:nvSpPr>
              <p:cNvPr id="5" name="Freeform 5"/>
              <p:cNvSpPr/>
              <p:nvPr/>
            </p:nvSpPr>
            <p:spPr>
              <a:xfrm>
                <a:off x="0" y="0"/>
                <a:ext cx="1339031" cy="596634"/>
              </a:xfrm>
              <a:custGeom>
                <a:avLst/>
                <a:gdLst/>
                <a:ahLst/>
                <a:cxnLst/>
                <a:rect l="l" t="t" r="r" b="b"/>
                <a:pathLst>
                  <a:path w="1339031" h="596634">
                    <a:moveTo>
                      <a:pt x="0" y="0"/>
                    </a:moveTo>
                    <a:lnTo>
                      <a:pt x="1339031" y="0"/>
                    </a:lnTo>
                    <a:lnTo>
                      <a:pt x="1339031" y="596634"/>
                    </a:lnTo>
                    <a:lnTo>
                      <a:pt x="0" y="596634"/>
                    </a:lnTo>
                    <a:close/>
                  </a:path>
                </a:pathLst>
              </a:custGeom>
              <a:solidFill>
                <a:srgbClr val="FFFFFF">
                  <a:alpha val="69804"/>
                </a:srgbClr>
              </a:solidFill>
            </p:spPr>
            <p:txBody>
              <a:bodyPr/>
              <a:lstStyle/>
              <a:p>
                <a:endParaRPr lang="es-AR"/>
              </a:p>
            </p:txBody>
          </p:sp>
          <p:sp>
            <p:nvSpPr>
              <p:cNvPr id="6" name="TextBox 6"/>
              <p:cNvSpPr txBox="1"/>
              <p:nvPr/>
            </p:nvSpPr>
            <p:spPr>
              <a:xfrm>
                <a:off x="0" y="-57150"/>
                <a:ext cx="1339031" cy="653784"/>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7" name="TextBox 7"/>
            <p:cNvSpPr txBox="1"/>
            <p:nvPr/>
          </p:nvSpPr>
          <p:spPr>
            <a:xfrm>
              <a:off x="394755"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3)BOLSA DE AGUA CALIENTE CON FUNDA FELPA</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8" name="TextBox 8"/>
            <p:cNvSpPr txBox="1"/>
            <p:nvPr/>
          </p:nvSpPr>
          <p:spPr>
            <a:xfrm>
              <a:off x="940366" y="2335294"/>
              <a:ext cx="10387843"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Bolsa de Agua Caliente con Funda Felpa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Silicona con funda Felpa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36x20cm APROX</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Rosa, beige, verde</a:t>
              </a:r>
              <a:r>
                <a:rPr lang="en-US" sz="1809" b="1" u="none">
                  <a:solidFill>
                    <a:srgbClr val="000000"/>
                  </a:solidFill>
                  <a:latin typeface="DM Sans Bold"/>
                  <a:ea typeface="DM Sans Bold"/>
                  <a:cs typeface="DM Sans Bold"/>
                  <a:sym typeface="DM Sans Bold"/>
                </a:rPr>
                <a:t> agu</a:t>
              </a:r>
              <a:r>
                <a:rPr lang="en-US" sz="1809" b="1">
                  <a:solidFill>
                    <a:srgbClr val="000000"/>
                  </a:solidFill>
                  <a:latin typeface="DM Sans Bold"/>
                  <a:ea typeface="DM Sans Bold"/>
                  <a:cs typeface="DM Sans Bold"/>
                  <a:sym typeface="DM Sans Bold"/>
                </a:rPr>
                <a:t>a</a:t>
              </a:r>
              <a:r>
                <a:rPr lang="en-US" sz="1809" b="1" u="none">
                  <a:solidFill>
                    <a:srgbClr val="000000"/>
                  </a:solidFill>
                  <a:latin typeface="DM Sans Bold"/>
                  <a:ea typeface="DM Sans Bold"/>
                  <a:cs typeface="DM Sans Bold"/>
                  <a:sym typeface="DM Sans Bold"/>
                </a:rPr>
                <a:t> y gr</a:t>
              </a:r>
              <a:r>
                <a:rPr lang="en-US" sz="1809" b="1">
                  <a:solidFill>
                    <a:srgbClr val="000000"/>
                  </a:solidFill>
                  <a:latin typeface="DM Sans Bold"/>
                  <a:ea typeface="DM Sans Bold"/>
                  <a:cs typeface="DM Sans Bold"/>
                  <a:sym typeface="DM Sans Bold"/>
                </a:rPr>
                <a:t>is</a:t>
              </a:r>
            </a:p>
            <a:p>
              <a:pPr algn="just">
                <a:lnSpc>
                  <a:spcPts val="3366"/>
                </a:lnSpc>
              </a:pPr>
              <a:endParaRPr lang="en-US" sz="1809" b="1">
                <a:solidFill>
                  <a:srgbClr val="000000"/>
                </a:solidFill>
                <a:latin typeface="DM Sans Bold"/>
                <a:ea typeface="DM Sans Bold"/>
                <a:cs typeface="DM Sans Bold"/>
                <a:sym typeface="DM Sans Bold"/>
              </a:endParaRPr>
            </a:p>
          </p:txBody>
        </p:sp>
      </p:grpSp>
      <p:grpSp>
        <p:nvGrpSpPr>
          <p:cNvPr id="9" name="Group 9"/>
          <p:cNvGrpSpPr/>
          <p:nvPr/>
        </p:nvGrpSpPr>
        <p:grpSpPr>
          <a:xfrm>
            <a:off x="246733" y="5401750"/>
            <a:ext cx="17848370" cy="4518994"/>
            <a:chOff x="0" y="0"/>
            <a:chExt cx="23797827" cy="6025325"/>
          </a:xfrm>
        </p:grpSpPr>
        <p:grpSp>
          <p:nvGrpSpPr>
            <p:cNvPr id="10" name="Group 10"/>
            <p:cNvGrpSpPr/>
            <p:nvPr/>
          </p:nvGrpSpPr>
          <p:grpSpPr>
            <a:xfrm>
              <a:off x="0" y="0"/>
              <a:ext cx="5337248" cy="6025325"/>
              <a:chOff x="0" y="0"/>
              <a:chExt cx="17214971" cy="19434321"/>
            </a:xfrm>
          </p:grpSpPr>
          <p:sp>
            <p:nvSpPr>
              <p:cNvPr id="11" name="Freeform 11"/>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2" name="Group 12"/>
            <p:cNvGrpSpPr/>
            <p:nvPr/>
          </p:nvGrpSpPr>
          <p:grpSpPr>
            <a:xfrm>
              <a:off x="11529251" y="0"/>
              <a:ext cx="12268576" cy="6025325"/>
              <a:chOff x="0" y="0"/>
              <a:chExt cx="1339031" cy="657623"/>
            </a:xfrm>
          </p:grpSpPr>
          <p:sp>
            <p:nvSpPr>
              <p:cNvPr id="13" name="Freeform 13"/>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4" name="TextBox 14"/>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5" name="TextBox 15"/>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4) BOLSA GUARDA ROPA PLEGABLE</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6" name="TextBox 16"/>
            <p:cNvSpPr txBox="1"/>
            <p:nvPr/>
          </p:nvSpPr>
          <p:spPr>
            <a:xfrm>
              <a:off x="11924006" y="1642891"/>
              <a:ext cx="11585003" cy="32648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Bolsa Guarda Ropa Plegable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Tela de Poliester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42 x 30 x 18 cm APROX</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Colores: Beige y Gris</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7" name="Group 17"/>
            <p:cNvGrpSpPr/>
            <p:nvPr/>
          </p:nvGrpSpPr>
          <p:grpSpPr>
            <a:xfrm>
              <a:off x="5337248" y="0"/>
              <a:ext cx="5771240" cy="6025325"/>
              <a:chOff x="0" y="0"/>
              <a:chExt cx="18614786" cy="19434321"/>
            </a:xfrm>
          </p:grpSpPr>
          <p:sp>
            <p:nvSpPr>
              <p:cNvPr id="18" name="Freeform 18"/>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9" name="Group 19"/>
          <p:cNvGrpSpPr/>
          <p:nvPr/>
        </p:nvGrpSpPr>
        <p:grpSpPr>
          <a:xfrm>
            <a:off x="4253386" y="618882"/>
            <a:ext cx="4328430" cy="4518994"/>
            <a:chOff x="0" y="0"/>
            <a:chExt cx="18614786" cy="19434321"/>
          </a:xfrm>
        </p:grpSpPr>
        <p:sp>
          <p:nvSpPr>
            <p:cNvPr id="20" name="Freeform 20"/>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1" name="Group 21"/>
          <p:cNvGrpSpPr/>
          <p:nvPr/>
        </p:nvGrpSpPr>
        <p:grpSpPr>
          <a:xfrm>
            <a:off x="246733" y="668983"/>
            <a:ext cx="4006653" cy="4518994"/>
            <a:chOff x="0" y="0"/>
            <a:chExt cx="17230956" cy="19434321"/>
          </a:xfrm>
        </p:grpSpPr>
        <p:sp>
          <p:nvSpPr>
            <p:cNvPr id="22" name="Freeform 22"/>
            <p:cNvSpPr/>
            <p:nvPr/>
          </p:nvSpPr>
          <p:spPr>
            <a:xfrm>
              <a:off x="0" y="0"/>
              <a:ext cx="17230956" cy="19434321"/>
            </a:xfrm>
            <a:custGeom>
              <a:avLst/>
              <a:gdLst/>
              <a:ahLst/>
              <a:cxnLst/>
              <a:rect l="l" t="t" r="r" b="b"/>
              <a:pathLst>
                <a:path w="17230956" h="19434321">
                  <a:moveTo>
                    <a:pt x="15436066" y="0"/>
                  </a:moveTo>
                  <a:lnTo>
                    <a:pt x="1794891" y="0"/>
                  </a:lnTo>
                  <a:cubicBezTo>
                    <a:pt x="804111" y="0"/>
                    <a:pt x="0" y="906935"/>
                    <a:pt x="0" y="2024408"/>
                  </a:cubicBezTo>
                  <a:lnTo>
                    <a:pt x="0" y="19434321"/>
                  </a:lnTo>
                  <a:lnTo>
                    <a:pt x="15436066" y="19434321"/>
                  </a:lnTo>
                  <a:cubicBezTo>
                    <a:pt x="16426845" y="19434321"/>
                    <a:pt x="17230956" y="18527387"/>
                    <a:pt x="17230956" y="17409913"/>
                  </a:cubicBezTo>
                  <a:lnTo>
                    <a:pt x="17230956" y="0"/>
                  </a:lnTo>
                  <a:lnTo>
                    <a:pt x="15436066"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56) MANGA DE SILICONA 6 PICOS</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530242"/>
              <a:ext cx="11585003"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Manga de silicona profesional de 30 cm de largo (grande)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sellada con soldadura térmica con punta recortada y abertura superior con borde liso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lavable y reutilizable.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7 picos rusos de acero inoxidable lavables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Cinta para colgar.</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19815" y="5411781"/>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57) SACACORCHOS ELÉCTRICO AUTOMÁTICO UNIVERSAL</a:t>
              </a:r>
            </a:p>
          </p:txBody>
        </p:sp>
        <p:sp>
          <p:nvSpPr>
            <p:cNvPr id="20" name="TextBox 20"/>
            <p:cNvSpPr txBox="1"/>
            <p:nvPr/>
          </p:nvSpPr>
          <p:spPr>
            <a:xfrm>
              <a:off x="11529251" y="1432356"/>
              <a:ext cx="11979758"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Funciona con pilas no incluidas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4x22cm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Liviano y facil de usar</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853607"/>
            <a:chOff x="0" y="0"/>
            <a:chExt cx="23797827" cy="6471476"/>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58) ESTACIÓN DE CARGA USB CARGA RÁPIDA CON 20 PUERTOS</a:t>
              </a:r>
            </a:p>
          </p:txBody>
        </p:sp>
        <p:sp>
          <p:nvSpPr>
            <p:cNvPr id="10" name="TextBox 10"/>
            <p:cNvSpPr txBox="1"/>
            <p:nvPr/>
          </p:nvSpPr>
          <p:spPr>
            <a:xfrm>
              <a:off x="11871038" y="1530242"/>
              <a:ext cx="11585003"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Estación de Carga Rápida 100W para Teléfonos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Equipado con tres chips de tecnología avanzada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protección inteligente contra sobrecargas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Fabricado con materiales respetuosos con el medio ambiente como ABS y PC</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Adecuado para la mayoría de los dispositivos inteligentes con puertos USB, incluidos iPhone, Android, tablets, y más.</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618882"/>
            <a:ext cx="4002936" cy="4518994"/>
            <a:chOff x="0" y="0"/>
            <a:chExt cx="17214971" cy="19434321"/>
          </a:xfrm>
        </p:grpSpPr>
        <p:sp>
          <p:nvSpPr>
            <p:cNvPr id="14" name="Freeform 1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4526028" y="618882"/>
            <a:ext cx="4002936" cy="4518994"/>
            <a:chOff x="0" y="0"/>
            <a:chExt cx="17214971" cy="19434321"/>
          </a:xfrm>
        </p:grpSpPr>
        <p:sp>
          <p:nvSpPr>
            <p:cNvPr id="16" name="Freeform 1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7" name="Group 17"/>
          <p:cNvGrpSpPr/>
          <p:nvPr/>
        </p:nvGrpSpPr>
        <p:grpSpPr>
          <a:xfrm>
            <a:off x="246733" y="5433393"/>
            <a:ext cx="17848370" cy="4853607"/>
            <a:chOff x="0" y="0"/>
            <a:chExt cx="23797827" cy="6471476"/>
          </a:xfrm>
        </p:grpSpPr>
        <p:grpSp>
          <p:nvGrpSpPr>
            <p:cNvPr id="18" name="Group 18"/>
            <p:cNvGrpSpPr/>
            <p:nvPr/>
          </p:nvGrpSpPr>
          <p:grpSpPr>
            <a:xfrm>
              <a:off x="0" y="0"/>
              <a:ext cx="5337248" cy="6025325"/>
              <a:chOff x="0" y="0"/>
              <a:chExt cx="17214971" cy="19434321"/>
            </a:xfrm>
          </p:grpSpPr>
          <p:sp>
            <p:nvSpPr>
              <p:cNvPr id="19" name="Freeform 19"/>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0" name="Group 20"/>
            <p:cNvGrpSpPr/>
            <p:nvPr/>
          </p:nvGrpSpPr>
          <p:grpSpPr>
            <a:xfrm>
              <a:off x="11529251" y="0"/>
              <a:ext cx="12268576" cy="6025325"/>
              <a:chOff x="0" y="0"/>
              <a:chExt cx="1339031" cy="657623"/>
            </a:xfrm>
          </p:grpSpPr>
          <p:sp>
            <p:nvSpPr>
              <p:cNvPr id="21" name="Freeform 21"/>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2" name="TextBox 22"/>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3" name="TextBox 23"/>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61) BATIDOR ELÉCTRICO DE CAFÉ LECHE ESPUMA HUEVOS CREMAS USB</a:t>
              </a:r>
            </a:p>
          </p:txBody>
        </p:sp>
        <p:sp>
          <p:nvSpPr>
            <p:cNvPr id="24" name="TextBox 24"/>
            <p:cNvSpPr txBox="1"/>
            <p:nvPr/>
          </p:nvSpPr>
          <p:spPr>
            <a:xfrm>
              <a:off x="11871038" y="1530242"/>
              <a:ext cx="11585003"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Diseño ergonómico y cómodo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Resistente y fácil de limpiar, con dos cabezales intercambiables.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Sirve para Capuccino , Malteadas, Chocolate, Latte Machiatto , Tragos, Postres , Cremas y Omelettes.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Carga con USB (incluido)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A diferencia de los otros tipos de batidores manuales portátiles, este batidor tiene 3 modos de velocidad y 2 cabezales intercambiables.</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5" name="Group 25"/>
            <p:cNvGrpSpPr/>
            <p:nvPr/>
          </p:nvGrpSpPr>
          <p:grpSpPr>
            <a:xfrm>
              <a:off x="5337248" y="0"/>
              <a:ext cx="5771240" cy="6025325"/>
              <a:chOff x="0" y="0"/>
              <a:chExt cx="18614786" cy="19434321"/>
            </a:xfrm>
          </p:grpSpPr>
          <p:sp>
            <p:nvSpPr>
              <p:cNvPr id="26" name="Freeform 26"/>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7" name="Group 27"/>
          <p:cNvGrpSpPr/>
          <p:nvPr/>
        </p:nvGrpSpPr>
        <p:grpSpPr>
          <a:xfrm>
            <a:off x="246733" y="5433393"/>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9" name="Group 29"/>
          <p:cNvGrpSpPr/>
          <p:nvPr/>
        </p:nvGrpSpPr>
        <p:grpSpPr>
          <a:xfrm>
            <a:off x="4526028" y="5433393"/>
            <a:ext cx="4002936" cy="4518994"/>
            <a:chOff x="0" y="0"/>
            <a:chExt cx="17214971" cy="19434321"/>
          </a:xfrm>
        </p:grpSpPr>
        <p:sp>
          <p:nvSpPr>
            <p:cNvPr id="30" name="Freeform 30"/>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59) PLATO COMIDA BEBES ANTIVUELCO GIRATORIO ANTIDERRAME</a:t>
              </a:r>
            </a:p>
          </p:txBody>
        </p:sp>
        <p:sp>
          <p:nvSpPr>
            <p:cNvPr id="10" name="TextBox 10"/>
            <p:cNvSpPr txBox="1"/>
            <p:nvPr/>
          </p:nvSpPr>
          <p:spPr>
            <a:xfrm>
              <a:off x="11871038" y="1530242"/>
              <a:ext cx="11585003"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Plástico ABS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Diseño ergonómico con tres asas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Cuenco interior fijo para evitar caídas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Resistente y fácil de limpiar</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19815" y="5411781"/>
            <a:ext cx="17848370" cy="4837514"/>
            <a:chOff x="0" y="0"/>
            <a:chExt cx="23797827" cy="6450018"/>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60) BALANZA PARA VALIJA PORTATIL DIGITAL DE MANO 10GR-50KG</a:t>
              </a:r>
            </a:p>
          </p:txBody>
        </p:sp>
        <p:sp>
          <p:nvSpPr>
            <p:cNvPr id="20" name="TextBox 20"/>
            <p:cNvSpPr txBox="1"/>
            <p:nvPr/>
          </p:nvSpPr>
          <p:spPr>
            <a:xfrm>
              <a:off x="11529251" y="1508784"/>
              <a:ext cx="11979758"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Función tara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Bloqueo de datos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Una función de apagado automático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Cambia fácilmente entre lb / kg</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sensor de temperatura (se puede usar para probar la temperatura exterior)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Capacidad: 50kg / 110lb, graduación: 10g / 0.02lb</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Alimentación: 1 x 3V CR2032 batería de litio </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62) SACA PELUSAS ELÉCTRICO PORTÁTIL USB QUITA PELUSAS ROPA</a:t>
              </a:r>
            </a:p>
          </p:txBody>
        </p:sp>
        <p:sp>
          <p:nvSpPr>
            <p:cNvPr id="10" name="TextBox 10"/>
            <p:cNvSpPr txBox="1"/>
            <p:nvPr/>
          </p:nvSpPr>
          <p:spPr>
            <a:xfrm>
              <a:off x="11871038" y="1530242"/>
              <a:ext cx="11585003"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Simplemente enciende el quita pelusas y coloca sobre la tela deseada, en un solo paso, verás todo el exceso de bolas de pelusa eliminadas. Los aspira en el compartimento de almacenamiento que es extraíble para que puedas limpiarlo fácilmente.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Adecuado para todo tipo de tejidos: ropa, suéteres, cojines, mantas, calcetines, abrigos de lana y también se puede utilizar en muebles y decoración del hogar.</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618882"/>
            <a:ext cx="4002936" cy="4518994"/>
            <a:chOff x="0" y="0"/>
            <a:chExt cx="17214971" cy="19434321"/>
          </a:xfrm>
        </p:grpSpPr>
        <p:sp>
          <p:nvSpPr>
            <p:cNvPr id="14" name="Freeform 1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4526028" y="618882"/>
            <a:ext cx="4002936" cy="4518994"/>
            <a:chOff x="0" y="0"/>
            <a:chExt cx="17214971" cy="19434321"/>
          </a:xfrm>
        </p:grpSpPr>
        <p:sp>
          <p:nvSpPr>
            <p:cNvPr id="16" name="Freeform 1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7" name="Group 17"/>
          <p:cNvGrpSpPr/>
          <p:nvPr/>
        </p:nvGrpSpPr>
        <p:grpSpPr>
          <a:xfrm>
            <a:off x="246733" y="5433393"/>
            <a:ext cx="17848370" cy="4853607"/>
            <a:chOff x="0" y="0"/>
            <a:chExt cx="23797827" cy="6471476"/>
          </a:xfrm>
        </p:grpSpPr>
        <p:grpSp>
          <p:nvGrpSpPr>
            <p:cNvPr id="18" name="Group 18"/>
            <p:cNvGrpSpPr/>
            <p:nvPr/>
          </p:nvGrpSpPr>
          <p:grpSpPr>
            <a:xfrm>
              <a:off x="0" y="0"/>
              <a:ext cx="5337248" cy="6025325"/>
              <a:chOff x="0" y="0"/>
              <a:chExt cx="17214971" cy="19434321"/>
            </a:xfrm>
          </p:grpSpPr>
          <p:sp>
            <p:nvSpPr>
              <p:cNvPr id="19" name="Freeform 19"/>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0" name="Group 20"/>
            <p:cNvGrpSpPr/>
            <p:nvPr/>
          </p:nvGrpSpPr>
          <p:grpSpPr>
            <a:xfrm>
              <a:off x="11529251" y="0"/>
              <a:ext cx="12268576" cy="6025325"/>
              <a:chOff x="0" y="0"/>
              <a:chExt cx="1339031" cy="657623"/>
            </a:xfrm>
          </p:grpSpPr>
          <p:sp>
            <p:nvSpPr>
              <p:cNvPr id="21" name="Freeform 21"/>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2" name="TextBox 22"/>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3" name="TextBox 23"/>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63) CÁMARA DIGITAL FOTOS COMPACTA NIÑOS RECARGABLE + JUEGOS</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4" name="TextBox 24"/>
            <p:cNvSpPr txBox="1"/>
            <p:nvPr/>
          </p:nvSpPr>
          <p:spPr>
            <a:xfrm>
              <a:off x="11871038" y="1530242"/>
              <a:ext cx="11585003"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Pantalla LCD TFT de 2,0 pulgadas </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Diversas escenas preestablecidas: automático, retrato nocturno, paisaje, </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Grabación de video en formato AVI con calidad de hasta 1080P </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Modo de captura con temporizador </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Apagado automático para ahorrar energía.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Batería de larga duración de 400mAh con carga rápida de 5V-1A.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incluye: cámara digital, cable USB, manual de instrucciones y cuerda colgante</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5" name="Group 25"/>
            <p:cNvGrpSpPr/>
            <p:nvPr/>
          </p:nvGrpSpPr>
          <p:grpSpPr>
            <a:xfrm>
              <a:off x="5337248" y="0"/>
              <a:ext cx="5771240" cy="6025325"/>
              <a:chOff x="0" y="0"/>
              <a:chExt cx="18614786" cy="19434321"/>
            </a:xfrm>
          </p:grpSpPr>
          <p:sp>
            <p:nvSpPr>
              <p:cNvPr id="26" name="Freeform 26"/>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7" name="Group 27"/>
          <p:cNvGrpSpPr/>
          <p:nvPr/>
        </p:nvGrpSpPr>
        <p:grpSpPr>
          <a:xfrm>
            <a:off x="246733" y="5433393"/>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9" name="Group 29"/>
          <p:cNvGrpSpPr/>
          <p:nvPr/>
        </p:nvGrpSpPr>
        <p:grpSpPr>
          <a:xfrm>
            <a:off x="4526028" y="5433393"/>
            <a:ext cx="4002936" cy="4518994"/>
            <a:chOff x="0" y="0"/>
            <a:chExt cx="17214971" cy="19434321"/>
          </a:xfrm>
        </p:grpSpPr>
        <p:sp>
          <p:nvSpPr>
            <p:cNvPr id="30" name="Freeform 30"/>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64) LUZ DE EMERGENCIA RECARGABLE DE 30 LEDS PORTÁTIL</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530242"/>
              <a:ext cx="11585003" cy="32648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30 Leds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Capacidad de la batería: 1200 mah</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20,4 cm x 5 cm x 2.7 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Botón para luz suave y luz fuerte.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Cable USB</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19815" y="5411781"/>
            <a:ext cx="17848370" cy="4770591"/>
            <a:chOff x="0" y="0"/>
            <a:chExt cx="23797827" cy="6360788"/>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65) TERMO CON SENSOR DE TEMPERATURA BOTELLA TÉRMICA DE 500 ML</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529251" y="1419554"/>
              <a:ext cx="11979758" cy="4941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Sensor de temperatura integrado, con pantalla táctil </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acero inoxidable 304 + PP</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Colores surtidos (se envian de acuerdo a disponibilidad)</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Capacidad: 500ml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Batería integrada. Vida útil de 500 días.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No necesita carga.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Tamaño del artículo: 6,5x23,0 cm</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66) DECANTADOR VINO OXIGENADOR AIREADOR CON BASE FILTRO PORTATIL</a:t>
              </a:r>
            </a:p>
          </p:txBody>
        </p:sp>
        <p:sp>
          <p:nvSpPr>
            <p:cNvPr id="10" name="TextBox 10"/>
            <p:cNvSpPr txBox="1"/>
            <p:nvPr/>
          </p:nvSpPr>
          <p:spPr>
            <a:xfrm>
              <a:off x="11871038" y="1530242"/>
              <a:ext cx="11585003"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exalta el sabor y el aroma del vino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Se logra los mismos resultados que un decantador, pero en mucho menor tiempo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El filtro que posee ayuda a separar los sedimentos del vino.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faciles de trasladar gracias a su dimension.</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618882"/>
            <a:ext cx="4002936" cy="4518994"/>
            <a:chOff x="0" y="0"/>
            <a:chExt cx="17214971" cy="19434321"/>
          </a:xfrm>
        </p:grpSpPr>
        <p:sp>
          <p:nvSpPr>
            <p:cNvPr id="14" name="Freeform 1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4526028" y="618882"/>
            <a:ext cx="4002936" cy="4518994"/>
            <a:chOff x="0" y="0"/>
            <a:chExt cx="17214971" cy="19434321"/>
          </a:xfrm>
        </p:grpSpPr>
        <p:sp>
          <p:nvSpPr>
            <p:cNvPr id="16" name="Freeform 1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7" name="Group 17"/>
          <p:cNvGrpSpPr/>
          <p:nvPr/>
        </p:nvGrpSpPr>
        <p:grpSpPr>
          <a:xfrm>
            <a:off x="219815" y="5340612"/>
            <a:ext cx="17848370" cy="5691807"/>
            <a:chOff x="0" y="0"/>
            <a:chExt cx="23797827" cy="7589076"/>
          </a:xfrm>
        </p:grpSpPr>
        <p:grpSp>
          <p:nvGrpSpPr>
            <p:cNvPr id="18" name="Group 18"/>
            <p:cNvGrpSpPr/>
            <p:nvPr/>
          </p:nvGrpSpPr>
          <p:grpSpPr>
            <a:xfrm>
              <a:off x="0" y="0"/>
              <a:ext cx="5337248" cy="6025325"/>
              <a:chOff x="0" y="0"/>
              <a:chExt cx="17214971" cy="19434321"/>
            </a:xfrm>
          </p:grpSpPr>
          <p:sp>
            <p:nvSpPr>
              <p:cNvPr id="19" name="Freeform 19"/>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0" name="Group 20"/>
            <p:cNvGrpSpPr/>
            <p:nvPr/>
          </p:nvGrpSpPr>
          <p:grpSpPr>
            <a:xfrm>
              <a:off x="11529251" y="0"/>
              <a:ext cx="12268576" cy="6025325"/>
              <a:chOff x="0" y="0"/>
              <a:chExt cx="1339031" cy="657623"/>
            </a:xfrm>
          </p:grpSpPr>
          <p:sp>
            <p:nvSpPr>
              <p:cNvPr id="21" name="Freeform 21"/>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2" name="TextBox 22"/>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3" name="TextBox 23"/>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69) PICADORA DE POLLO CARNES TRITURADORA MANUAL PARA COCINA</a:t>
              </a:r>
            </a:p>
          </p:txBody>
        </p:sp>
        <p:sp>
          <p:nvSpPr>
            <p:cNvPr id="24" name="TextBox 24"/>
            <p:cNvSpPr txBox="1"/>
            <p:nvPr/>
          </p:nvSpPr>
          <p:spPr>
            <a:xfrm>
              <a:off x="11871038" y="1530242"/>
              <a:ext cx="11585003" cy="60588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-Trituradora de pollo: Este pollotrituradora está hecho de PP y PC de grado alimenticio de alta calidad, libre de BPA, resistente al calor, no tóxico e inodoro, seguro de usar.</a:t>
              </a:r>
            </a:p>
            <a:p>
              <a:pPr algn="just">
                <a:lnSpc>
                  <a:spcPts val="3366"/>
                </a:lnSpc>
              </a:pPr>
              <a:r>
                <a:rPr lang="en-US" sz="1809" b="1">
                  <a:solidFill>
                    <a:srgbClr val="000000"/>
                  </a:solidFill>
                  <a:latin typeface="DM Sans Bold"/>
                  <a:ea typeface="DM Sans Bold"/>
                  <a:cs typeface="DM Sans Bold"/>
                  <a:sym typeface="DM Sans Bold"/>
                </a:rPr>
                <a:t>Base antideslizante</a:t>
              </a:r>
            </a:p>
            <a:p>
              <a:pPr algn="just">
                <a:lnSpc>
                  <a:spcPts val="3366"/>
                </a:lnSpc>
              </a:pPr>
              <a:r>
                <a:rPr lang="en-US" sz="1809" b="1">
                  <a:solidFill>
                    <a:srgbClr val="000000"/>
                  </a:solidFill>
                  <a:latin typeface="DM Sans Bold"/>
                  <a:ea typeface="DM Sans Bold"/>
                  <a:cs typeface="DM Sans Bold"/>
                  <a:sym typeface="DM Sans Bold"/>
                </a:rPr>
                <a:t>Tapa y picos transparentes</a:t>
              </a:r>
            </a:p>
            <a:p>
              <a:pPr algn="just">
                <a:lnSpc>
                  <a:spcPts val="3366"/>
                </a:lnSpc>
              </a:pPr>
              <a:r>
                <a:rPr lang="en-US" sz="1809" b="1">
                  <a:solidFill>
                    <a:srgbClr val="000000"/>
                  </a:solidFill>
                  <a:latin typeface="DM Sans Bold"/>
                  <a:ea typeface="DM Sans Bold"/>
                  <a:cs typeface="DM Sans Bold"/>
                  <a:sym typeface="DM Sans Bold"/>
                </a:rPr>
                <a:t>Fácil de usar y mango ergonómico</a:t>
              </a:r>
            </a:p>
            <a:p>
              <a:pPr algn="just">
                <a:lnSpc>
                  <a:spcPts val="3366"/>
                </a:lnSpc>
              </a:pPr>
              <a:r>
                <a:rPr lang="en-US" sz="1809" b="1">
                  <a:solidFill>
                    <a:srgbClr val="000000"/>
                  </a:solidFill>
                  <a:latin typeface="DM Sans Bold"/>
                  <a:ea typeface="DM Sans Bold"/>
                  <a:cs typeface="DM Sans Bold"/>
                  <a:sym typeface="DM Sans Bold"/>
                </a:rPr>
                <a:t>Antes de usar, cocine pollo, cerdo, carne de res y otra carne con agua hasta que sea suave para que sea más fácil de triturar.</a:t>
              </a:r>
            </a:p>
            <a:p>
              <a:pPr algn="just">
                <a:lnSpc>
                  <a:spcPts val="3366"/>
                </a:lnSpc>
              </a:pPr>
              <a:r>
                <a:rPr lang="en-US" sz="1809" b="1">
                  <a:solidFill>
                    <a:srgbClr val="000000"/>
                  </a:solidFill>
                  <a:latin typeface="DM Sans Bold"/>
                  <a:ea typeface="DM Sans Bold"/>
                  <a:cs typeface="DM Sans Bold"/>
                  <a:sym typeface="DM Sans Bold"/>
                </a:rPr>
                <a:t> </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5" name="Group 25"/>
            <p:cNvGrpSpPr/>
            <p:nvPr/>
          </p:nvGrpSpPr>
          <p:grpSpPr>
            <a:xfrm>
              <a:off x="5337248" y="0"/>
              <a:ext cx="5771240" cy="6025325"/>
              <a:chOff x="0" y="0"/>
              <a:chExt cx="18614786" cy="19434321"/>
            </a:xfrm>
          </p:grpSpPr>
          <p:sp>
            <p:nvSpPr>
              <p:cNvPr id="26" name="Freeform 26"/>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7" name="Group 27"/>
          <p:cNvGrpSpPr/>
          <p:nvPr/>
        </p:nvGrpSpPr>
        <p:grpSpPr>
          <a:xfrm>
            <a:off x="219815" y="534061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9" name="Group 29"/>
          <p:cNvGrpSpPr/>
          <p:nvPr/>
        </p:nvGrpSpPr>
        <p:grpSpPr>
          <a:xfrm>
            <a:off x="4499110" y="5340612"/>
            <a:ext cx="4002936" cy="4518994"/>
            <a:chOff x="0" y="0"/>
            <a:chExt cx="17214971" cy="19434321"/>
          </a:xfrm>
        </p:grpSpPr>
        <p:sp>
          <p:nvSpPr>
            <p:cNvPr id="30" name="Freeform 30"/>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67) BOMBILLO LAMPARA LED PLEGABLE 4 ASPAS ALTA ILUMINACIÓN</a:t>
              </a:r>
            </a:p>
          </p:txBody>
        </p:sp>
        <p:sp>
          <p:nvSpPr>
            <p:cNvPr id="10" name="TextBox 10"/>
            <p:cNvSpPr txBox="1"/>
            <p:nvPr/>
          </p:nvSpPr>
          <p:spPr>
            <a:xfrm>
              <a:off x="11871038" y="1530242"/>
              <a:ext cx="11585003" cy="2147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cuatro cabezales de panel LED,</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más de 40.000 horas de tiempo de funcionamiento constante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Puede ahorrar más del 80% de energía</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19815" y="5411781"/>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68) CESTO CANASTO ORGANIZADOR TRIPLE ROPA SUCIA LAUNDRY</a:t>
              </a:r>
            </a:p>
          </p:txBody>
        </p:sp>
        <p:sp>
          <p:nvSpPr>
            <p:cNvPr id="20" name="TextBox 20"/>
            <p:cNvSpPr txBox="1"/>
            <p:nvPr/>
          </p:nvSpPr>
          <p:spPr>
            <a:xfrm>
              <a:off x="11529251" y="1319275"/>
              <a:ext cx="11979758"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3 secciones de gran capacidad</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Cada bolsa de lavandería puede contener hasta 2 cargas de ropa de tamaño estándar.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6 correas en la parte superior son buenas para la estabilidad.</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diseñado con marco de aluminio desmontable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El marco de aluminio se pliega fácilmente para el almacenamiento cuando no se utiliza.</a:t>
              </a:r>
            </a:p>
            <a:p>
              <a:pPr algn="just">
                <a:lnSpc>
                  <a:spcPts val="3366"/>
                </a:lnSpc>
              </a:pPr>
              <a:r>
                <a:rPr lang="en-US" sz="1809" b="1">
                  <a:solidFill>
                    <a:srgbClr val="000000"/>
                  </a:solidFill>
                  <a:latin typeface="DM Sans Bold"/>
                  <a:ea typeface="DM Sans Bold"/>
                  <a:cs typeface="DM Sans Bold"/>
                  <a:sym typeface="DM Sans Bold"/>
                </a:rPr>
                <a:t>- Fácil armado y desmonte</a:t>
              </a: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4526028" y="5411781"/>
            <a:ext cx="4002936" cy="4518994"/>
            <a:chOff x="0" y="0"/>
            <a:chExt cx="17214971" cy="19434321"/>
          </a:xfrm>
        </p:grpSpPr>
        <p:sp>
          <p:nvSpPr>
            <p:cNvPr id="24" name="Freeform 24"/>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246733"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7" name="Group 27"/>
          <p:cNvGrpSpPr/>
          <p:nvPr/>
        </p:nvGrpSpPr>
        <p:grpSpPr>
          <a:xfrm>
            <a:off x="4526028" y="618882"/>
            <a:ext cx="4002936" cy="4518994"/>
            <a:chOff x="0" y="0"/>
            <a:chExt cx="17214971" cy="19434321"/>
          </a:xfrm>
        </p:grpSpPr>
        <p:sp>
          <p:nvSpPr>
            <p:cNvPr id="28" name="Freeform 28"/>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70) CALENTADOR DE MANOS ELÉCTRICO PORTÁTIL PARA DIAS DE INVIERNO</a:t>
              </a:r>
            </a:p>
          </p:txBody>
        </p:sp>
        <p:sp>
          <p:nvSpPr>
            <p:cNvPr id="10" name="TextBox 10"/>
            <p:cNvSpPr txBox="1"/>
            <p:nvPr/>
          </p:nvSpPr>
          <p:spPr>
            <a:xfrm>
              <a:off x="11871038" y="1530242"/>
              <a:ext cx="11585003" cy="32648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-Calentador de manos recargable y reutilizable</a:t>
              </a:r>
            </a:p>
            <a:p>
              <a:pPr algn="just">
                <a:lnSpc>
                  <a:spcPts val="3366"/>
                </a:lnSpc>
              </a:pPr>
              <a:r>
                <a:rPr lang="en-US" sz="1809" b="1">
                  <a:solidFill>
                    <a:srgbClr val="000000"/>
                  </a:solidFill>
                  <a:latin typeface="DM Sans Bold"/>
                  <a:ea typeface="DM Sans Bold"/>
                  <a:cs typeface="DM Sans Bold"/>
                  <a:sym typeface="DM Sans Bold"/>
                </a:rPr>
                <a:t>Batería incorporada de gran capacidad que ofrece de 3 a 6 horas de uso duradero con 2 a 3 horas de carga</a:t>
              </a:r>
            </a:p>
            <a:p>
              <a:pPr algn="just">
                <a:lnSpc>
                  <a:spcPts val="3366"/>
                </a:lnSpc>
              </a:pPr>
              <a:r>
                <a:rPr lang="en-US" sz="1809" b="1">
                  <a:solidFill>
                    <a:srgbClr val="000000"/>
                  </a:solidFill>
                  <a:latin typeface="DM Sans Bold"/>
                  <a:ea typeface="DM Sans Bold"/>
                  <a:cs typeface="DM Sans Bold"/>
                  <a:sym typeface="DM Sans Bold"/>
                </a:rPr>
                <a:t>Calentamiento rápido en 3 segundos</a:t>
              </a:r>
            </a:p>
            <a:p>
              <a:pPr algn="just">
                <a:lnSpc>
                  <a:spcPts val="3366"/>
                </a:lnSpc>
              </a:pPr>
              <a:r>
                <a:rPr lang="en-US" sz="1809" b="1">
                  <a:solidFill>
                    <a:srgbClr val="000000"/>
                  </a:solidFill>
                  <a:latin typeface="DM Sans Bold"/>
                  <a:ea typeface="DM Sans Bold"/>
                  <a:cs typeface="DM Sans Bold"/>
                  <a:sym typeface="DM Sans Bold"/>
                </a:rPr>
                <a:t>3 niveles de temperatura</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19815" y="5411781"/>
            <a:ext cx="17848370" cy="4518994"/>
            <a:chOff x="0" y="0"/>
            <a:chExt cx="23797827" cy="6025325"/>
          </a:xfrm>
        </p:grpSpPr>
        <p:grpSp>
          <p:nvGrpSpPr>
            <p:cNvPr id="14" name="Group 14"/>
            <p:cNvGrpSpPr/>
            <p:nvPr/>
          </p:nvGrpSpPr>
          <p:grpSpPr>
            <a:xfrm>
              <a:off x="0" y="0"/>
              <a:ext cx="5573986" cy="6025325"/>
              <a:chOff x="0" y="0"/>
              <a:chExt cx="17978554" cy="19434321"/>
            </a:xfrm>
          </p:grpSpPr>
          <p:sp>
            <p:nvSpPr>
              <p:cNvPr id="15" name="Freeform 1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71) ANTIFAZ DE JADE PURIFICA Y RELAJA PIEL TENSA ARRUGAS MEDITACIÓN</a:t>
              </a:r>
            </a:p>
          </p:txBody>
        </p:sp>
        <p:sp>
          <p:nvSpPr>
            <p:cNvPr id="20" name="TextBox 20"/>
            <p:cNvSpPr txBox="1"/>
            <p:nvPr/>
          </p:nvSpPr>
          <p:spPr>
            <a:xfrm>
              <a:off x="11529251" y="1319275"/>
              <a:ext cx="11979758"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Portátil: Plegable, fácil de usar, almacenar y transportar.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🌿El frío y peso del jade ayudan a despejar los senos nasales y facilitan la respiración.</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🌿Puede usarlo caliente (sumergiendolo en agua caliente), para relajar el rostro y aliviar dolores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🌿Alivia la frente y puede reducir dolores de cabeza.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🌿Cierra los poros, promueve la producción de colágeno y mejora el tono de la piel</a:t>
              </a:r>
            </a:p>
          </p:txBody>
        </p:sp>
      </p:grpSp>
      <p:grpSp>
        <p:nvGrpSpPr>
          <p:cNvPr id="21" name="Group 21"/>
          <p:cNvGrpSpPr/>
          <p:nvPr/>
        </p:nvGrpSpPr>
        <p:grpSpPr>
          <a:xfrm>
            <a:off x="4526028" y="5411781"/>
            <a:ext cx="4002936" cy="4518994"/>
            <a:chOff x="0" y="0"/>
            <a:chExt cx="17214971" cy="19434321"/>
          </a:xfrm>
        </p:grpSpPr>
        <p:sp>
          <p:nvSpPr>
            <p:cNvPr id="22" name="Freeform 2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3" name="Group 23"/>
          <p:cNvGrpSpPr/>
          <p:nvPr/>
        </p:nvGrpSpPr>
        <p:grpSpPr>
          <a:xfrm>
            <a:off x="246733" y="618882"/>
            <a:ext cx="4279295" cy="4518994"/>
            <a:chOff x="0" y="0"/>
            <a:chExt cx="18403476" cy="19434321"/>
          </a:xfrm>
        </p:grpSpPr>
        <p:sp>
          <p:nvSpPr>
            <p:cNvPr id="24" name="Freeform 24"/>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4526028"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19815" y="5411781"/>
            <a:ext cx="17848370" cy="4518994"/>
            <a:chOff x="0" y="0"/>
            <a:chExt cx="23797827" cy="6025325"/>
          </a:xfrm>
        </p:grpSpPr>
        <p:grpSp>
          <p:nvGrpSpPr>
            <p:cNvPr id="4" name="Group 4"/>
            <p:cNvGrpSpPr/>
            <p:nvPr/>
          </p:nvGrpSpPr>
          <p:grpSpPr>
            <a:xfrm>
              <a:off x="0" y="0"/>
              <a:ext cx="5573986" cy="6025325"/>
              <a:chOff x="0" y="0"/>
              <a:chExt cx="17978554" cy="19434321"/>
            </a:xfrm>
          </p:grpSpPr>
          <p:sp>
            <p:nvSpPr>
              <p:cNvPr id="5" name="Freeform 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101) PELOTA DE FÚTBOL PROFESIONAL ENTRENAMIENTOS NRO 5</a:t>
              </a:r>
            </a:p>
          </p:txBody>
        </p:sp>
        <p:sp>
          <p:nvSpPr>
            <p:cNvPr id="10" name="TextBox 10"/>
            <p:cNvSpPr txBox="1"/>
            <p:nvPr/>
          </p:nvSpPr>
          <p:spPr>
            <a:xfrm>
              <a:off x="11529251" y="1319275"/>
              <a:ext cx="11979758" cy="38236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Pelota Fútbol 400gr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SURTIDO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Excelente rebote y respuesta en cada toque.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Apta para partidos y entrenamientos profesionales.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Resistente al desgaste y a la humedad.</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 Ligera y cómoda para un mejor control de la Pelota.</a:t>
              </a:r>
            </a:p>
            <a:p>
              <a:pPr algn="just">
                <a:lnSpc>
                  <a:spcPts val="3366"/>
                </a:lnSpc>
              </a:pPr>
              <a:endParaRPr lang="en-US" sz="1809" b="1">
                <a:solidFill>
                  <a:srgbClr val="000000"/>
                </a:solidFill>
                <a:latin typeface="DM Sans Bold"/>
                <a:ea typeface="DM Sans Bold"/>
                <a:cs typeface="DM Sans Bold"/>
                <a:sym typeface="DM Sans Bold"/>
              </a:endParaRPr>
            </a:p>
          </p:txBody>
        </p:sp>
      </p:grpSp>
      <p:grpSp>
        <p:nvGrpSpPr>
          <p:cNvPr id="11" name="Group 11"/>
          <p:cNvGrpSpPr/>
          <p:nvPr/>
        </p:nvGrpSpPr>
        <p:grpSpPr>
          <a:xfrm>
            <a:off x="4526028" y="5411781"/>
            <a:ext cx="4002936" cy="4518994"/>
            <a:chOff x="0" y="0"/>
            <a:chExt cx="17214971" cy="19434321"/>
          </a:xfrm>
        </p:grpSpPr>
        <p:sp>
          <p:nvSpPr>
            <p:cNvPr id="12" name="Freeform 1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3" name="Group 13"/>
          <p:cNvGrpSpPr/>
          <p:nvPr/>
        </p:nvGrpSpPr>
        <p:grpSpPr>
          <a:xfrm>
            <a:off x="246733" y="618882"/>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72) LED PARA ESPEJO TIRA ADHESIVA ILUMINACIÓN BAÑO COCINA</a:t>
              </a:r>
            </a:p>
          </p:txBody>
        </p:sp>
        <p:sp>
          <p:nvSpPr>
            <p:cNvPr id="20" name="TextBox 20"/>
            <p:cNvSpPr txBox="1"/>
            <p:nvPr/>
          </p:nvSpPr>
          <p:spPr>
            <a:xfrm>
              <a:off x="11871038" y="1530242"/>
              <a:ext cx="11585003" cy="43824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-[Control táctil] Toca el interruptor para ajustar el brillo según tus necesidades</a:t>
              </a:r>
            </a:p>
            <a:p>
              <a:pPr algn="just">
                <a:lnSpc>
                  <a:spcPts val="3366"/>
                </a:lnSpc>
              </a:pPr>
              <a:r>
                <a:rPr lang="en-US" sz="1809" b="1">
                  <a:solidFill>
                    <a:srgbClr val="000000"/>
                  </a:solidFill>
                  <a:latin typeface="DM Sans Bold"/>
                  <a:ea typeface="DM Sans Bold"/>
                  <a:cs typeface="DM Sans Bold"/>
                  <a:sym typeface="DM Sans Bold"/>
                </a:rPr>
                <a:t>Elige el nivel de brillo</a:t>
              </a:r>
            </a:p>
            <a:p>
              <a:pPr algn="just">
                <a:lnSpc>
                  <a:spcPts val="3366"/>
                </a:lnSpc>
              </a:pPr>
              <a:r>
                <a:rPr lang="en-US" sz="1809" b="1">
                  <a:solidFill>
                    <a:srgbClr val="000000"/>
                  </a:solidFill>
                  <a:latin typeface="DM Sans Bold"/>
                  <a:ea typeface="DM Sans Bold"/>
                  <a:cs typeface="DM Sans Bold"/>
                  <a:sym typeface="DM Sans Bold"/>
                </a:rPr>
                <a:t>Cuidado de la vista</a:t>
              </a:r>
            </a:p>
            <a:p>
              <a:pPr algn="just">
                <a:lnSpc>
                  <a:spcPts val="3366"/>
                </a:lnSpc>
              </a:pPr>
              <a:r>
                <a:rPr lang="en-US" sz="1809" b="1">
                  <a:solidFill>
                    <a:srgbClr val="000000"/>
                  </a:solidFill>
                  <a:latin typeface="DM Sans Bold"/>
                  <a:ea typeface="DM Sans Bold"/>
                  <a:cs typeface="DM Sans Bold"/>
                  <a:sym typeface="DM Sans Bold"/>
                </a:rPr>
                <a:t>[Fácil instalación] Con las tiras adhesivas incluidas,</a:t>
              </a:r>
            </a:p>
            <a:p>
              <a:pPr algn="just">
                <a:lnSpc>
                  <a:spcPts val="3366"/>
                </a:lnSpc>
              </a:pPr>
              <a:r>
                <a:rPr lang="en-US" sz="1809" b="1">
                  <a:solidFill>
                    <a:srgbClr val="000000"/>
                  </a:solidFill>
                  <a:latin typeface="DM Sans Bold"/>
                  <a:ea typeface="DM Sans Bold"/>
                  <a:cs typeface="DM Sans Bold"/>
                  <a:sym typeface="DM Sans Bold"/>
                </a:rPr>
                <a:t>Medida: 1.90mts</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246733" y="618882"/>
            <a:ext cx="4279295" cy="4518994"/>
            <a:chOff x="0" y="0"/>
            <a:chExt cx="18403476" cy="19434321"/>
          </a:xfrm>
        </p:grpSpPr>
        <p:sp>
          <p:nvSpPr>
            <p:cNvPr id="24" name="Freeform 24"/>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4526028"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74) ADAPTADOR CANILLA GRIFO COCINA AIREADOR 3 TIPOS DE CHORRO GIRATORIO</a:t>
              </a:r>
            </a:p>
          </p:txBody>
        </p:sp>
        <p:sp>
          <p:nvSpPr>
            <p:cNvPr id="10" name="TextBox 10"/>
            <p:cNvSpPr txBox="1"/>
            <p:nvPr/>
          </p:nvSpPr>
          <p:spPr>
            <a:xfrm>
              <a:off x="11871038" y="1530242"/>
              <a:ext cx="11585003" cy="38236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diámetro de 5 cm y una altura de 7 cm,</a:t>
              </a:r>
            </a:p>
            <a:p>
              <a:pPr algn="just">
                <a:lnSpc>
                  <a:spcPts val="3366"/>
                </a:lnSpc>
              </a:pPr>
              <a:r>
                <a:rPr lang="en-US" sz="1809" b="1">
                  <a:solidFill>
                    <a:srgbClr val="000000"/>
                  </a:solidFill>
                  <a:latin typeface="DM Sans Bold"/>
                  <a:ea typeface="DM Sans Bold"/>
                  <a:cs typeface="DM Sans Bold"/>
                  <a:sym typeface="DM Sans Bold"/>
                </a:rPr>
                <a:t>material de acero garantiza durabilidad y resistencia</a:t>
              </a:r>
            </a:p>
            <a:p>
              <a:pPr algn="just">
                <a:lnSpc>
                  <a:spcPts val="3366"/>
                </a:lnSpc>
              </a:pPr>
              <a:r>
                <a:rPr lang="en-US" sz="1809" b="1">
                  <a:solidFill>
                    <a:srgbClr val="000000"/>
                  </a:solidFill>
                  <a:latin typeface="DM Sans Bold"/>
                  <a:ea typeface="DM Sans Bold"/>
                  <a:cs typeface="DM Sans Bold"/>
                  <a:sym typeface="DM Sans Bold"/>
                </a:rPr>
                <a:t>El modelo adaptador incluye un soporte que facilita su instalación en la canilla</a:t>
              </a:r>
            </a:p>
            <a:p>
              <a:pPr algn="just">
                <a:lnSpc>
                  <a:spcPts val="3366"/>
                </a:lnSpc>
              </a:pPr>
              <a:r>
                <a:rPr lang="en-US" sz="1809" b="1">
                  <a:solidFill>
                    <a:srgbClr val="000000"/>
                  </a:solidFill>
                  <a:latin typeface="DM Sans Bold"/>
                  <a:ea typeface="DM Sans Bold"/>
                  <a:cs typeface="DM Sans Bold"/>
                  <a:sym typeface="DM Sans Bold"/>
                </a:rPr>
                <a:t>3 modos de ajuste</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19815" y="5411781"/>
            <a:ext cx="17848370" cy="4518994"/>
            <a:chOff x="0" y="0"/>
            <a:chExt cx="23797827" cy="6025325"/>
          </a:xfrm>
        </p:grpSpPr>
        <p:grpSp>
          <p:nvGrpSpPr>
            <p:cNvPr id="14" name="Group 14"/>
            <p:cNvGrpSpPr/>
            <p:nvPr/>
          </p:nvGrpSpPr>
          <p:grpSpPr>
            <a:xfrm>
              <a:off x="0" y="0"/>
              <a:ext cx="5573986" cy="6025325"/>
              <a:chOff x="0" y="0"/>
              <a:chExt cx="17978554" cy="19434321"/>
            </a:xfrm>
          </p:grpSpPr>
          <p:sp>
            <p:nvSpPr>
              <p:cNvPr id="15" name="Freeform 1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105) BUDINERA ANTIADHERENTE 25X11X7CM COCINA HORNO</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529251" y="1319275"/>
              <a:ext cx="11979758" cy="27060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silicona irrompible, higiénicos, NO retienen los olores ni el sabor, fácil de limpiar, apto para Horno, microondas, freezer, heladera</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-MEDIDA TOTAL : 25 cm X 11 cm X 7 cm profundidad.</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-MEDIDA BASE: 19,5</a:t>
              </a:r>
            </a:p>
            <a:p>
              <a:pPr algn="just">
                <a:lnSpc>
                  <a:spcPts val="3366"/>
                </a:lnSpc>
              </a:pPr>
              <a:endParaRPr lang="en-US" sz="1809" b="1">
                <a:solidFill>
                  <a:srgbClr val="000000"/>
                </a:solidFill>
                <a:latin typeface="DM Sans Bold"/>
                <a:ea typeface="DM Sans Bold"/>
                <a:cs typeface="DM Sans Bold"/>
                <a:sym typeface="DM Sans Bold"/>
              </a:endParaRPr>
            </a:p>
          </p:txBody>
        </p:sp>
      </p:grpSp>
      <p:grpSp>
        <p:nvGrpSpPr>
          <p:cNvPr id="21" name="Group 21"/>
          <p:cNvGrpSpPr/>
          <p:nvPr/>
        </p:nvGrpSpPr>
        <p:grpSpPr>
          <a:xfrm>
            <a:off x="4526028" y="5411781"/>
            <a:ext cx="4002936" cy="4518994"/>
            <a:chOff x="0" y="0"/>
            <a:chExt cx="17214971" cy="19434321"/>
          </a:xfrm>
        </p:grpSpPr>
        <p:sp>
          <p:nvSpPr>
            <p:cNvPr id="22" name="Freeform 2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3" name="Group 23"/>
          <p:cNvGrpSpPr/>
          <p:nvPr/>
        </p:nvGrpSpPr>
        <p:grpSpPr>
          <a:xfrm>
            <a:off x="246733" y="618882"/>
            <a:ext cx="4279295" cy="4518994"/>
            <a:chOff x="0" y="0"/>
            <a:chExt cx="18403476" cy="19434321"/>
          </a:xfrm>
        </p:grpSpPr>
        <p:sp>
          <p:nvSpPr>
            <p:cNvPr id="24" name="Freeform 24"/>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4526028"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8893671" y="618882"/>
            <a:ext cx="9201432" cy="4366594"/>
            <a:chOff x="0" y="0"/>
            <a:chExt cx="12268576" cy="5822125"/>
          </a:xfrm>
        </p:grpSpPr>
        <p:grpSp>
          <p:nvGrpSpPr>
            <p:cNvPr id="4" name="Group 4"/>
            <p:cNvGrpSpPr/>
            <p:nvPr/>
          </p:nvGrpSpPr>
          <p:grpSpPr>
            <a:xfrm>
              <a:off x="0" y="0"/>
              <a:ext cx="12268576" cy="5822125"/>
              <a:chOff x="0" y="0"/>
              <a:chExt cx="1339031" cy="635445"/>
            </a:xfrm>
          </p:grpSpPr>
          <p:sp>
            <p:nvSpPr>
              <p:cNvPr id="5" name="Freeform 5"/>
              <p:cNvSpPr/>
              <p:nvPr/>
            </p:nvSpPr>
            <p:spPr>
              <a:xfrm>
                <a:off x="0" y="0"/>
                <a:ext cx="1339031" cy="635445"/>
              </a:xfrm>
              <a:custGeom>
                <a:avLst/>
                <a:gdLst/>
                <a:ahLst/>
                <a:cxnLst/>
                <a:rect l="l" t="t" r="r" b="b"/>
                <a:pathLst>
                  <a:path w="1339031" h="635445">
                    <a:moveTo>
                      <a:pt x="0" y="0"/>
                    </a:moveTo>
                    <a:lnTo>
                      <a:pt x="1339031" y="0"/>
                    </a:lnTo>
                    <a:lnTo>
                      <a:pt x="1339031" y="635445"/>
                    </a:lnTo>
                    <a:lnTo>
                      <a:pt x="0" y="635445"/>
                    </a:lnTo>
                    <a:close/>
                  </a:path>
                </a:pathLst>
              </a:custGeom>
              <a:solidFill>
                <a:srgbClr val="FFFFFF">
                  <a:alpha val="69804"/>
                </a:srgbClr>
              </a:solidFill>
            </p:spPr>
            <p:txBody>
              <a:bodyPr/>
              <a:lstStyle/>
              <a:p>
                <a:endParaRPr lang="es-AR"/>
              </a:p>
            </p:txBody>
          </p:sp>
          <p:sp>
            <p:nvSpPr>
              <p:cNvPr id="6" name="TextBox 6"/>
              <p:cNvSpPr txBox="1"/>
              <p:nvPr/>
            </p:nvSpPr>
            <p:spPr>
              <a:xfrm>
                <a:off x="0" y="-57150"/>
                <a:ext cx="1339031" cy="692595"/>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7" name="TextBox 7"/>
            <p:cNvSpPr txBox="1"/>
            <p:nvPr/>
          </p:nvSpPr>
          <p:spPr>
            <a:xfrm>
              <a:off x="394755"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5) BROCHES CIERRA BOLSAS PLÁSTICO PASTEL PACK X5</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8" name="TextBox 8"/>
            <p:cNvSpPr txBox="1"/>
            <p:nvPr/>
          </p:nvSpPr>
          <p:spPr>
            <a:xfrm>
              <a:off x="394755" y="1319275"/>
              <a:ext cx="10387843" cy="2147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Set Broches Cierra Bolsa Grande X5</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11cm x 1,5 cm x 1cm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Plástico</a:t>
              </a:r>
            </a:p>
            <a:p>
              <a:pPr algn="just">
                <a:lnSpc>
                  <a:spcPts val="3366"/>
                </a:lnSpc>
              </a:pPr>
              <a:endParaRPr lang="en-US" sz="1809" b="1">
                <a:solidFill>
                  <a:srgbClr val="000000"/>
                </a:solidFill>
                <a:latin typeface="DM Sans Bold"/>
                <a:ea typeface="DM Sans Bold"/>
                <a:cs typeface="DM Sans Bold"/>
                <a:sym typeface="DM Sans Bold"/>
              </a:endParaRPr>
            </a:p>
          </p:txBody>
        </p:sp>
      </p:grpSp>
      <p:grpSp>
        <p:nvGrpSpPr>
          <p:cNvPr id="9" name="Group 9"/>
          <p:cNvGrpSpPr/>
          <p:nvPr/>
        </p:nvGrpSpPr>
        <p:grpSpPr>
          <a:xfrm>
            <a:off x="246733" y="5401750"/>
            <a:ext cx="17848370" cy="4518994"/>
            <a:chOff x="0" y="0"/>
            <a:chExt cx="23797827" cy="6025325"/>
          </a:xfrm>
        </p:grpSpPr>
        <p:grpSp>
          <p:nvGrpSpPr>
            <p:cNvPr id="10" name="Group 10"/>
            <p:cNvGrpSpPr/>
            <p:nvPr/>
          </p:nvGrpSpPr>
          <p:grpSpPr>
            <a:xfrm>
              <a:off x="0" y="0"/>
              <a:ext cx="5337248" cy="6025325"/>
              <a:chOff x="0" y="0"/>
              <a:chExt cx="17214971" cy="19434321"/>
            </a:xfrm>
          </p:grpSpPr>
          <p:sp>
            <p:nvSpPr>
              <p:cNvPr id="11" name="Freeform 11"/>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2" name="Group 12"/>
            <p:cNvGrpSpPr/>
            <p:nvPr/>
          </p:nvGrpSpPr>
          <p:grpSpPr>
            <a:xfrm>
              <a:off x="11529251" y="0"/>
              <a:ext cx="12268576" cy="6025325"/>
              <a:chOff x="0" y="0"/>
              <a:chExt cx="1339031" cy="657623"/>
            </a:xfrm>
          </p:grpSpPr>
          <p:sp>
            <p:nvSpPr>
              <p:cNvPr id="13" name="Freeform 13"/>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4" name="TextBox 14"/>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5" name="TextBox 15"/>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6) CEPILLO LIMPIA COPAS Y VASOS CON SOPAPA</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6" name="TextBox 16"/>
            <p:cNvSpPr txBox="1"/>
            <p:nvPr/>
          </p:nvSpPr>
          <p:spPr>
            <a:xfrm>
              <a:off x="11924006" y="1642891"/>
              <a:ext cx="11585003" cy="32648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Cepillo Lava Platos Sopapa Multiuso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Gris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Plastico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20x10 APROX</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7" name="Group 17"/>
            <p:cNvGrpSpPr/>
            <p:nvPr/>
          </p:nvGrpSpPr>
          <p:grpSpPr>
            <a:xfrm>
              <a:off x="5337248" y="0"/>
              <a:ext cx="5771240" cy="6025325"/>
              <a:chOff x="0" y="0"/>
              <a:chExt cx="18614786" cy="19434321"/>
            </a:xfrm>
          </p:grpSpPr>
          <p:sp>
            <p:nvSpPr>
              <p:cNvPr id="18" name="Freeform 18"/>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9" name="Group 19"/>
          <p:cNvGrpSpPr/>
          <p:nvPr/>
        </p:nvGrpSpPr>
        <p:grpSpPr>
          <a:xfrm>
            <a:off x="4253386" y="618882"/>
            <a:ext cx="4328430" cy="4518994"/>
            <a:chOff x="0" y="0"/>
            <a:chExt cx="18614786" cy="19434321"/>
          </a:xfrm>
        </p:grpSpPr>
        <p:sp>
          <p:nvSpPr>
            <p:cNvPr id="20" name="Freeform 20"/>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1" name="Group 21"/>
          <p:cNvGrpSpPr/>
          <p:nvPr/>
        </p:nvGrpSpPr>
        <p:grpSpPr>
          <a:xfrm>
            <a:off x="246733" y="668983"/>
            <a:ext cx="4006653" cy="4518994"/>
            <a:chOff x="0" y="0"/>
            <a:chExt cx="17230956" cy="19434321"/>
          </a:xfrm>
        </p:grpSpPr>
        <p:sp>
          <p:nvSpPr>
            <p:cNvPr id="22" name="Freeform 22"/>
            <p:cNvSpPr/>
            <p:nvPr/>
          </p:nvSpPr>
          <p:spPr>
            <a:xfrm>
              <a:off x="0" y="0"/>
              <a:ext cx="17230956" cy="19434321"/>
            </a:xfrm>
            <a:custGeom>
              <a:avLst/>
              <a:gdLst/>
              <a:ahLst/>
              <a:cxnLst/>
              <a:rect l="l" t="t" r="r" b="b"/>
              <a:pathLst>
                <a:path w="17230956" h="19434321">
                  <a:moveTo>
                    <a:pt x="15436066" y="0"/>
                  </a:moveTo>
                  <a:lnTo>
                    <a:pt x="1794891" y="0"/>
                  </a:lnTo>
                  <a:cubicBezTo>
                    <a:pt x="804111" y="0"/>
                    <a:pt x="0" y="906935"/>
                    <a:pt x="0" y="2024408"/>
                  </a:cubicBezTo>
                  <a:lnTo>
                    <a:pt x="0" y="19434321"/>
                  </a:lnTo>
                  <a:lnTo>
                    <a:pt x="15436066" y="19434321"/>
                  </a:lnTo>
                  <a:cubicBezTo>
                    <a:pt x="16426845" y="19434321"/>
                    <a:pt x="17230956" y="18527387"/>
                    <a:pt x="17230956" y="17409913"/>
                  </a:cubicBezTo>
                  <a:lnTo>
                    <a:pt x="17230956" y="0"/>
                  </a:lnTo>
                  <a:lnTo>
                    <a:pt x="15436066"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19815" y="5411781"/>
            <a:ext cx="17848370" cy="4518994"/>
            <a:chOff x="0" y="0"/>
            <a:chExt cx="23797827" cy="6025325"/>
          </a:xfrm>
        </p:grpSpPr>
        <p:grpSp>
          <p:nvGrpSpPr>
            <p:cNvPr id="4" name="Group 4"/>
            <p:cNvGrpSpPr/>
            <p:nvPr/>
          </p:nvGrpSpPr>
          <p:grpSpPr>
            <a:xfrm>
              <a:off x="0" y="0"/>
              <a:ext cx="5573986" cy="6025325"/>
              <a:chOff x="0" y="0"/>
              <a:chExt cx="17978554" cy="19434321"/>
            </a:xfrm>
          </p:grpSpPr>
          <p:sp>
            <p:nvSpPr>
              <p:cNvPr id="5" name="Freeform 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77) ROTULADORES X48 PZS METÁLICOS CON ESTUCHE ESCUELA LETTERING</a:t>
              </a:r>
            </a:p>
          </p:txBody>
        </p:sp>
        <p:sp>
          <p:nvSpPr>
            <p:cNvPr id="10" name="TextBox 10"/>
            <p:cNvSpPr txBox="1"/>
            <p:nvPr/>
          </p:nvSpPr>
          <p:spPr>
            <a:xfrm>
              <a:off x="11529251" y="1319275"/>
              <a:ext cx="11979758" cy="27060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48 marcadores metálicos de 48 colores.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ontorno de doble línea automático con punta media de 2 mm</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Suave y brillante</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Premium, no tóxico</a:t>
              </a: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11" name="Group 11"/>
          <p:cNvGrpSpPr/>
          <p:nvPr/>
        </p:nvGrpSpPr>
        <p:grpSpPr>
          <a:xfrm>
            <a:off x="4526028" y="5411781"/>
            <a:ext cx="4002936" cy="4518994"/>
            <a:chOff x="0" y="0"/>
            <a:chExt cx="17214971" cy="19434321"/>
          </a:xfrm>
        </p:grpSpPr>
        <p:sp>
          <p:nvSpPr>
            <p:cNvPr id="12" name="Freeform 1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3" name="Group 13"/>
          <p:cNvGrpSpPr/>
          <p:nvPr/>
        </p:nvGrpSpPr>
        <p:grpSpPr>
          <a:xfrm>
            <a:off x="219815" y="624506"/>
            <a:ext cx="17848370" cy="4518994"/>
            <a:chOff x="0" y="0"/>
            <a:chExt cx="23797827" cy="6025325"/>
          </a:xfrm>
        </p:grpSpPr>
        <p:grpSp>
          <p:nvGrpSpPr>
            <p:cNvPr id="14" name="Group 14"/>
            <p:cNvGrpSpPr/>
            <p:nvPr/>
          </p:nvGrpSpPr>
          <p:grpSpPr>
            <a:xfrm>
              <a:off x="0" y="0"/>
              <a:ext cx="5573986" cy="6025325"/>
              <a:chOff x="0" y="0"/>
              <a:chExt cx="17978554" cy="19434321"/>
            </a:xfrm>
          </p:grpSpPr>
          <p:sp>
            <p:nvSpPr>
              <p:cNvPr id="15" name="Freeform 1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726629" y="527515"/>
              <a:ext cx="11585003" cy="18204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76) TABLETAS X12 QUITA SARRO DESCALCIFICADORA PAVA CAFETERA</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726629" y="1776008"/>
              <a:ext cx="11979758" cy="10296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-12 Pastillas Efervescentes</a:t>
              </a: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21" name="Group 21"/>
          <p:cNvGrpSpPr/>
          <p:nvPr/>
        </p:nvGrpSpPr>
        <p:grpSpPr>
          <a:xfrm>
            <a:off x="4526028" y="624506"/>
            <a:ext cx="4002936" cy="4518994"/>
            <a:chOff x="0" y="0"/>
            <a:chExt cx="17214971" cy="19434321"/>
          </a:xfrm>
        </p:grpSpPr>
        <p:sp>
          <p:nvSpPr>
            <p:cNvPr id="22" name="Freeform 2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78) ROTULADORES CON ESTUCHE 36UN METALIZADOS PARA ARTE ARTESANÍA</a:t>
              </a:r>
            </a:p>
          </p:txBody>
        </p:sp>
        <p:sp>
          <p:nvSpPr>
            <p:cNvPr id="10" name="TextBox 10"/>
            <p:cNvSpPr txBox="1"/>
            <p:nvPr/>
          </p:nvSpPr>
          <p:spPr>
            <a:xfrm>
              <a:off x="11871038" y="1530242"/>
              <a:ext cx="11585003" cy="43824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Marcadores de contorno de doble línea automático con punta media de 2 mm.</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Tinta con adherencia</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Suave y brillante</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Premium, no tóxico</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Adecuados para la mayoría de superficies lisas como madera, lona, cerámica, metal, piedra y vidrio. </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19815" y="5411781"/>
            <a:ext cx="17848370" cy="4518994"/>
            <a:chOff x="0" y="0"/>
            <a:chExt cx="23797827" cy="6025325"/>
          </a:xfrm>
        </p:grpSpPr>
        <p:grpSp>
          <p:nvGrpSpPr>
            <p:cNvPr id="14" name="Group 14"/>
            <p:cNvGrpSpPr/>
            <p:nvPr/>
          </p:nvGrpSpPr>
          <p:grpSpPr>
            <a:xfrm>
              <a:off x="0" y="0"/>
              <a:ext cx="5573986" cy="6025325"/>
              <a:chOff x="0" y="0"/>
              <a:chExt cx="17978554" cy="19434321"/>
            </a:xfrm>
          </p:grpSpPr>
          <p:sp>
            <p:nvSpPr>
              <p:cNvPr id="15" name="Freeform 1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79) ADAPTADOR ENCHUFE UNIVERSAL VIAJERO MULTIUSO</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529251" y="1319275"/>
              <a:ext cx="11979758" cy="38236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-Adaptador de corriente universal para viajes.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-Ideal para viajeros para utilizar los aparatos eléctricos como en casa.</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-Podrás conectar cualquier dispositivo sin necesidad de estar comprando cargadores.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-Completamente adaptable a cualquier dispositivos como celulares, ipad, cámaras, gps, etc.</a:t>
              </a: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21" name="Group 21"/>
          <p:cNvGrpSpPr/>
          <p:nvPr/>
        </p:nvGrpSpPr>
        <p:grpSpPr>
          <a:xfrm>
            <a:off x="4526028" y="5411781"/>
            <a:ext cx="4002936" cy="4518994"/>
            <a:chOff x="0" y="0"/>
            <a:chExt cx="17214971" cy="19434321"/>
          </a:xfrm>
        </p:grpSpPr>
        <p:sp>
          <p:nvSpPr>
            <p:cNvPr id="22" name="Freeform 2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3" name="Group 23"/>
          <p:cNvGrpSpPr/>
          <p:nvPr/>
        </p:nvGrpSpPr>
        <p:grpSpPr>
          <a:xfrm>
            <a:off x="246733" y="618882"/>
            <a:ext cx="4279295" cy="4518994"/>
            <a:chOff x="0" y="0"/>
            <a:chExt cx="18403476" cy="19434321"/>
          </a:xfrm>
        </p:grpSpPr>
        <p:sp>
          <p:nvSpPr>
            <p:cNvPr id="24" name="Freeform 24"/>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4526028"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19815" y="5411781"/>
            <a:ext cx="17848370" cy="4695382"/>
            <a:chOff x="0" y="0"/>
            <a:chExt cx="23797827" cy="6260509"/>
          </a:xfrm>
        </p:grpSpPr>
        <p:grpSp>
          <p:nvGrpSpPr>
            <p:cNvPr id="4" name="Group 4"/>
            <p:cNvGrpSpPr/>
            <p:nvPr/>
          </p:nvGrpSpPr>
          <p:grpSpPr>
            <a:xfrm>
              <a:off x="0" y="0"/>
              <a:ext cx="5573986" cy="6025325"/>
              <a:chOff x="0" y="0"/>
              <a:chExt cx="17978554" cy="19434321"/>
            </a:xfrm>
          </p:grpSpPr>
          <p:sp>
            <p:nvSpPr>
              <p:cNvPr id="5" name="Freeform 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81) MINI WAFLERA ANTIADHERENTE DESAYUNO BRUNCH COCINA</a:t>
              </a:r>
            </a:p>
          </p:txBody>
        </p:sp>
        <p:sp>
          <p:nvSpPr>
            <p:cNvPr id="10" name="TextBox 10"/>
            <p:cNvSpPr txBox="1"/>
            <p:nvPr/>
          </p:nvSpPr>
          <p:spPr>
            <a:xfrm>
              <a:off x="11529251" y="1319275"/>
              <a:ext cx="11979758" cy="49412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Diseño compacto – perfecta para cocinas pequeñas o para llevar de viaje</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 Placas antiadherentes – fácil de limpiar, sin esfuerzo</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 Calentamiento rápido con luz LED indicadora – sabés exactamente cuándo está lista</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 Resultados perfectos – wafles dorados y crujientes cada vez</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 Seguridad garantizada – con corte térmico y control termostático</a:t>
              </a:r>
            </a:p>
            <a:p>
              <a:pPr algn="l">
                <a:lnSpc>
                  <a:spcPts val="3366"/>
                </a:lnSpc>
              </a:pPr>
              <a:r>
                <a:rPr lang="en-US" sz="1809" b="1">
                  <a:solidFill>
                    <a:srgbClr val="000000"/>
                  </a:solidFill>
                  <a:latin typeface="DM Sans Bold"/>
                  <a:ea typeface="DM Sans Bold"/>
                  <a:cs typeface="DM Sans Bold"/>
                  <a:sym typeface="DM Sans Bold"/>
                </a:rPr>
                <a:t>📏 Diámetro del wafle: 12 cm</a:t>
              </a:r>
            </a:p>
            <a:p>
              <a:pPr algn="l">
                <a:lnSpc>
                  <a:spcPts val="3366"/>
                </a:lnSpc>
              </a:pPr>
              <a:r>
                <a:rPr lang="en-US" sz="1809" b="1">
                  <a:solidFill>
                    <a:srgbClr val="000000"/>
                  </a:solidFill>
                  <a:latin typeface="DM Sans Bold"/>
                  <a:ea typeface="DM Sans Bold"/>
                  <a:cs typeface="DM Sans Bold"/>
                  <a:sym typeface="DM Sans Bold"/>
                </a:rPr>
                <a:t>🧼 Revestimiento antiadherente</a:t>
              </a: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11" name="Group 11"/>
          <p:cNvGrpSpPr/>
          <p:nvPr/>
        </p:nvGrpSpPr>
        <p:grpSpPr>
          <a:xfrm>
            <a:off x="4526028" y="5411781"/>
            <a:ext cx="4002936" cy="4518994"/>
            <a:chOff x="0" y="0"/>
            <a:chExt cx="17214971" cy="19434321"/>
          </a:xfrm>
        </p:grpSpPr>
        <p:sp>
          <p:nvSpPr>
            <p:cNvPr id="12" name="Freeform 1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3" name="Group 13"/>
          <p:cNvGrpSpPr/>
          <p:nvPr/>
        </p:nvGrpSpPr>
        <p:grpSpPr>
          <a:xfrm>
            <a:off x="140362" y="472126"/>
            <a:ext cx="17927823" cy="4518994"/>
            <a:chOff x="0" y="0"/>
            <a:chExt cx="23903764" cy="6025325"/>
          </a:xfrm>
        </p:grpSpPr>
        <p:grpSp>
          <p:nvGrpSpPr>
            <p:cNvPr id="14" name="Group 14"/>
            <p:cNvGrpSpPr/>
            <p:nvPr/>
          </p:nvGrpSpPr>
          <p:grpSpPr>
            <a:xfrm>
              <a:off x="0" y="0"/>
              <a:ext cx="5573986" cy="6025325"/>
              <a:chOff x="0" y="0"/>
              <a:chExt cx="17978554" cy="19434321"/>
            </a:xfrm>
          </p:grpSpPr>
          <p:sp>
            <p:nvSpPr>
              <p:cNvPr id="15" name="Freeform 1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80) CINTA TRANSPARENTE SILICONA 2MT DOBLE FAZ MULTIUSO CUADROS ESTANTE</a:t>
              </a:r>
            </a:p>
          </p:txBody>
        </p:sp>
        <p:sp>
          <p:nvSpPr>
            <p:cNvPr id="20" name="TextBox 20"/>
            <p:cNvSpPr txBox="1"/>
            <p:nvPr/>
          </p:nvSpPr>
          <p:spPr>
            <a:xfrm>
              <a:off x="11924006" y="1518599"/>
              <a:ext cx="11979758" cy="3264834"/>
            </a:xfrm>
            <a:prstGeom prst="rect">
              <a:avLst/>
            </a:prstGeom>
          </p:spPr>
          <p:txBody>
            <a:bodyPr lIns="0" tIns="0" rIns="0" bIns="0" rtlCol="0" anchor="t">
              <a:spAutoFit/>
            </a:bodyPr>
            <a:lstStyle/>
            <a:p>
              <a:pPr algn="l">
                <a:lnSpc>
                  <a:spcPts val="3366"/>
                </a:lnSpc>
              </a:pPr>
              <a:r>
                <a:rPr lang="en-US" sz="1809" b="1">
                  <a:solidFill>
                    <a:srgbClr val="000000"/>
                  </a:solidFill>
                  <a:latin typeface="DM Sans Bold"/>
                  <a:ea typeface="DM Sans Bold"/>
                  <a:cs typeface="DM Sans Bold"/>
                  <a:sym typeface="DM Sans Bold"/>
                </a:rPr>
                <a:t>- Super adherente</a:t>
              </a:r>
            </a:p>
            <a:p>
              <a:pPr algn="l">
                <a:lnSpc>
                  <a:spcPts val="3366"/>
                </a:lnSpc>
              </a:pPr>
              <a:r>
                <a:rPr lang="en-US" sz="1809" b="1">
                  <a:solidFill>
                    <a:srgbClr val="000000"/>
                  </a:solidFill>
                  <a:latin typeface="DM Sans Bold"/>
                  <a:ea typeface="DM Sans Bold"/>
                  <a:cs typeface="DM Sans Bold"/>
                  <a:sym typeface="DM Sans Bold"/>
                </a:rPr>
                <a:t>Puede funcionar perfectamente en un rango de temperaturas desde -20 a 120 Lavable y reutilizable</a:t>
              </a:r>
            </a:p>
            <a:p>
              <a:pPr algn="l">
                <a:lnSpc>
                  <a:spcPts val="3366"/>
                </a:lnSpc>
              </a:pPr>
              <a:r>
                <a:rPr lang="en-US" sz="1809" b="1">
                  <a:solidFill>
                    <a:srgbClr val="000000"/>
                  </a:solidFill>
                  <a:latin typeface="DM Sans Bold"/>
                  <a:ea typeface="DM Sans Bold"/>
                  <a:cs typeface="DM Sans Bold"/>
                  <a:sym typeface="DM Sans Bold"/>
                </a:rPr>
                <a:t>prácticamente invisible</a:t>
              </a:r>
            </a:p>
            <a:p>
              <a:pPr algn="l">
                <a:lnSpc>
                  <a:spcPts val="3366"/>
                </a:lnSpc>
              </a:pPr>
              <a:r>
                <a:rPr lang="en-US" sz="1809" b="1">
                  <a:solidFill>
                    <a:srgbClr val="000000"/>
                  </a:solidFill>
                  <a:latin typeface="DM Sans Bold"/>
                  <a:ea typeface="DM Sans Bold"/>
                  <a:cs typeface="DM Sans Bold"/>
                  <a:sym typeface="DM Sans Bold"/>
                </a:rPr>
                <a:t>2 mts de largo</a:t>
              </a:r>
            </a:p>
            <a:p>
              <a:pPr algn="l">
                <a:lnSpc>
                  <a:spcPts val="3366"/>
                </a:lnSpc>
              </a:pPr>
              <a:r>
                <a:rPr lang="en-US" sz="1809" b="1">
                  <a:solidFill>
                    <a:srgbClr val="000000"/>
                  </a:solidFill>
                  <a:latin typeface="DM Sans Bold"/>
                  <a:ea typeface="DM Sans Bold"/>
                  <a:cs typeface="DM Sans Bold"/>
                  <a:sym typeface="DM Sans Bold"/>
                </a:rPr>
                <a:t>hecho del material de PET, no tóxico</a:t>
              </a:r>
            </a:p>
          </p:txBody>
        </p:sp>
      </p:grpSp>
      <p:grpSp>
        <p:nvGrpSpPr>
          <p:cNvPr id="21" name="Group 21"/>
          <p:cNvGrpSpPr/>
          <p:nvPr/>
        </p:nvGrpSpPr>
        <p:grpSpPr>
          <a:xfrm>
            <a:off x="4446576" y="472126"/>
            <a:ext cx="4002936" cy="4518994"/>
            <a:chOff x="0" y="0"/>
            <a:chExt cx="17214971" cy="19434321"/>
          </a:xfrm>
        </p:grpSpPr>
        <p:sp>
          <p:nvSpPr>
            <p:cNvPr id="22" name="Freeform 2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82) LÁMPARA VELADOR ASTRONAUTA PROYECTOR GALAXIA USB</a:t>
              </a:r>
            </a:p>
          </p:txBody>
        </p:sp>
        <p:sp>
          <p:nvSpPr>
            <p:cNvPr id="10" name="TextBox 10"/>
            <p:cNvSpPr txBox="1"/>
            <p:nvPr/>
          </p:nvSpPr>
          <p:spPr>
            <a:xfrm>
              <a:off x="11871038" y="1563463"/>
              <a:ext cx="11585003" cy="43824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- 8 diferentes efectos de nebulosa y 5 niveles de brillo</a:t>
              </a:r>
            </a:p>
            <a:p>
              <a:pPr algn="just">
                <a:lnSpc>
                  <a:spcPts val="3366"/>
                </a:lnSpc>
              </a:pPr>
              <a:r>
                <a:rPr lang="en-US" sz="1809" b="1">
                  <a:solidFill>
                    <a:srgbClr val="000000"/>
                  </a:solidFill>
                  <a:latin typeface="DM Sans Bold"/>
                  <a:ea typeface="DM Sans Bold"/>
                  <a:cs typeface="DM Sans Bold"/>
                  <a:sym typeface="DM Sans Bold"/>
                </a:rPr>
                <a:t>- Botón y Control remoto</a:t>
              </a:r>
            </a:p>
            <a:p>
              <a:pPr algn="just">
                <a:lnSpc>
                  <a:spcPts val="3366"/>
                </a:lnSpc>
              </a:pPr>
              <a:r>
                <a:rPr lang="en-US" sz="1809" b="1">
                  <a:solidFill>
                    <a:srgbClr val="000000"/>
                  </a:solidFill>
                  <a:latin typeface="DM Sans Bold"/>
                  <a:ea typeface="DM Sans Bold"/>
                  <a:cs typeface="DM Sans Bold"/>
                  <a:sym typeface="DM Sans Bold"/>
                </a:rPr>
                <a:t>- Dos modos de temporizador: 45 min, 90 min</a:t>
              </a:r>
            </a:p>
            <a:p>
              <a:pPr algn="just">
                <a:lnSpc>
                  <a:spcPts val="3366"/>
                </a:lnSpc>
              </a:pPr>
              <a:r>
                <a:rPr lang="en-US" sz="1809" b="1">
                  <a:solidFill>
                    <a:srgbClr val="000000"/>
                  </a:solidFill>
                  <a:latin typeface="DM Sans Bold"/>
                  <a:ea typeface="DM Sans Bold"/>
                  <a:cs typeface="DM Sans Bold"/>
                  <a:sym typeface="DM Sans Bold"/>
                </a:rPr>
                <a:t>- Velocidad y brillo ajustables</a:t>
              </a:r>
            </a:p>
            <a:p>
              <a:pPr algn="just">
                <a:lnSpc>
                  <a:spcPts val="3366"/>
                </a:lnSpc>
              </a:pPr>
              <a:r>
                <a:rPr lang="en-US" sz="1809" b="1">
                  <a:solidFill>
                    <a:srgbClr val="000000"/>
                  </a:solidFill>
                  <a:latin typeface="DM Sans Bold"/>
                  <a:ea typeface="DM Sans Bold"/>
                  <a:cs typeface="DM Sans Bold"/>
                  <a:sym typeface="DM Sans Bold"/>
                </a:rPr>
                <a:t>- Ángulo de proyección ajustable, la cabeza removible imantada, permite rotación de 360°</a:t>
              </a:r>
            </a:p>
            <a:p>
              <a:pPr algn="just">
                <a:lnSpc>
                  <a:spcPts val="3366"/>
                </a:lnSpc>
              </a:pPr>
              <a:r>
                <a:rPr lang="en-US" sz="1809" b="1">
                  <a:solidFill>
                    <a:srgbClr val="000000"/>
                  </a:solidFill>
                  <a:latin typeface="DM Sans Bold"/>
                  <a:ea typeface="DM Sans Bold"/>
                  <a:cs typeface="DM Sans Bold"/>
                  <a:sym typeface="DM Sans Bold"/>
                </a:rPr>
                <a:t>- Brazos ajustables</a:t>
              </a:r>
            </a:p>
            <a:p>
              <a:pPr algn="just">
                <a:lnSpc>
                  <a:spcPts val="3366"/>
                </a:lnSpc>
              </a:pPr>
              <a:r>
                <a:rPr lang="en-US" sz="1809" b="1">
                  <a:solidFill>
                    <a:srgbClr val="000000"/>
                  </a:solidFill>
                  <a:latin typeface="DM Sans Bold"/>
                  <a:ea typeface="DM Sans Bold"/>
                  <a:cs typeface="DM Sans Bold"/>
                  <a:sym typeface="DM Sans Bold"/>
                </a:rPr>
                <a:t>- La base es removible</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19815" y="5411781"/>
            <a:ext cx="17927823" cy="4844875"/>
            <a:chOff x="0" y="0"/>
            <a:chExt cx="23903764" cy="6459833"/>
          </a:xfrm>
        </p:grpSpPr>
        <p:grpSp>
          <p:nvGrpSpPr>
            <p:cNvPr id="14" name="Group 14"/>
            <p:cNvGrpSpPr/>
            <p:nvPr/>
          </p:nvGrpSpPr>
          <p:grpSpPr>
            <a:xfrm>
              <a:off x="0" y="0"/>
              <a:ext cx="5573986" cy="6025325"/>
              <a:chOff x="0" y="0"/>
              <a:chExt cx="17978554" cy="19434321"/>
            </a:xfrm>
          </p:grpSpPr>
          <p:sp>
            <p:nvSpPr>
              <p:cNvPr id="15" name="Freeform 1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83) MANDOLINA PREMIUM CORTADOR RALLADOR DE 16 PIEZAS PARA VERDURAS</a:t>
              </a:r>
            </a:p>
          </p:txBody>
        </p:sp>
        <p:sp>
          <p:nvSpPr>
            <p:cNvPr id="20" name="TextBox 20"/>
            <p:cNvSpPr txBox="1"/>
            <p:nvPr/>
          </p:nvSpPr>
          <p:spPr>
            <a:xfrm>
              <a:off x="11924006" y="1518599"/>
              <a:ext cx="11979758" cy="4941234"/>
            </a:xfrm>
            <a:prstGeom prst="rect">
              <a:avLst/>
            </a:prstGeom>
          </p:spPr>
          <p:txBody>
            <a:bodyPr lIns="0" tIns="0" rIns="0" bIns="0" rtlCol="0" anchor="t">
              <a:spAutoFit/>
            </a:bodyPr>
            <a:lstStyle/>
            <a:p>
              <a:pPr algn="l">
                <a:lnSpc>
                  <a:spcPts val="3366"/>
                </a:lnSpc>
              </a:pPr>
              <a:r>
                <a:rPr lang="en-US" sz="1809" b="1">
                  <a:solidFill>
                    <a:srgbClr val="000000"/>
                  </a:solidFill>
                  <a:latin typeface="DM Sans Bold"/>
                  <a:ea typeface="DM Sans Bold"/>
                  <a:cs typeface="DM Sans Bold"/>
                  <a:sym typeface="DM Sans Bold"/>
                </a:rPr>
                <a:t>- 1 cuchilla de brunoise (dados) de 14mm</a:t>
              </a:r>
            </a:p>
            <a:p>
              <a:pPr algn="l">
                <a:lnSpc>
                  <a:spcPts val="3366"/>
                </a:lnSpc>
              </a:pPr>
              <a:r>
                <a:rPr lang="en-US" sz="1809" b="1">
                  <a:solidFill>
                    <a:srgbClr val="000000"/>
                  </a:solidFill>
                  <a:latin typeface="DM Sans Bold"/>
                  <a:ea typeface="DM Sans Bold"/>
                  <a:cs typeface="DM Sans Bold"/>
                  <a:sym typeface="DM Sans Bold"/>
                </a:rPr>
                <a:t>- 1 cuchilla de brunoise (dados) de 21 mm</a:t>
              </a:r>
            </a:p>
            <a:p>
              <a:pPr algn="l">
                <a:lnSpc>
                  <a:spcPts val="3366"/>
                </a:lnSpc>
              </a:pPr>
              <a:r>
                <a:rPr lang="en-US" sz="1809" b="1">
                  <a:solidFill>
                    <a:srgbClr val="000000"/>
                  </a:solidFill>
                  <a:latin typeface="DM Sans Bold"/>
                  <a:ea typeface="DM Sans Bold"/>
                  <a:cs typeface="DM Sans Bold"/>
                  <a:sym typeface="DM Sans Bold"/>
                </a:rPr>
                <a:t>- 1 cuchilla para ajo y jengibre</a:t>
              </a:r>
            </a:p>
            <a:p>
              <a:pPr algn="l">
                <a:lnSpc>
                  <a:spcPts val="3366"/>
                </a:lnSpc>
              </a:pPr>
              <a:r>
                <a:rPr lang="en-US" sz="1809" b="1">
                  <a:solidFill>
                    <a:srgbClr val="000000"/>
                  </a:solidFill>
                  <a:latin typeface="DM Sans Bold"/>
                  <a:ea typeface="DM Sans Bold"/>
                  <a:cs typeface="DM Sans Bold"/>
                  <a:sym typeface="DM Sans Bold"/>
                </a:rPr>
                <a:t>- 2 cuchillas para rallar de 4mm</a:t>
              </a:r>
            </a:p>
            <a:p>
              <a:pPr algn="l">
                <a:lnSpc>
                  <a:spcPts val="3366"/>
                </a:lnSpc>
              </a:pPr>
              <a:r>
                <a:rPr lang="en-US" sz="1809" b="1">
                  <a:solidFill>
                    <a:srgbClr val="000000"/>
                  </a:solidFill>
                  <a:latin typeface="DM Sans Bold"/>
                  <a:ea typeface="DM Sans Bold"/>
                  <a:cs typeface="DM Sans Bold"/>
                  <a:sym typeface="DM Sans Bold"/>
                </a:rPr>
                <a:t>- 1 cuchilla para rallar de 3mm</a:t>
              </a:r>
            </a:p>
            <a:p>
              <a:pPr algn="l">
                <a:lnSpc>
                  <a:spcPts val="3366"/>
                </a:lnSpc>
              </a:pPr>
              <a:r>
                <a:rPr lang="en-US" sz="1809" b="1">
                  <a:solidFill>
                    <a:srgbClr val="000000"/>
                  </a:solidFill>
                  <a:latin typeface="DM Sans Bold"/>
                  <a:ea typeface="DM Sans Bold"/>
                  <a:cs typeface="DM Sans Bold"/>
                  <a:sym typeface="DM Sans Bold"/>
                </a:rPr>
                <a:t>- 1 cuchilla para rebanar de 1.5mm</a:t>
              </a:r>
            </a:p>
            <a:p>
              <a:pPr algn="l">
                <a:lnSpc>
                  <a:spcPts val="3366"/>
                </a:lnSpc>
              </a:pPr>
              <a:r>
                <a:rPr lang="en-US" sz="1809" b="1">
                  <a:solidFill>
                    <a:srgbClr val="000000"/>
                  </a:solidFill>
                  <a:latin typeface="DM Sans Bold"/>
                  <a:ea typeface="DM Sans Bold"/>
                  <a:cs typeface="DM Sans Bold"/>
                  <a:sym typeface="DM Sans Bold"/>
                </a:rPr>
                <a:t>- 1 cuchilla para rebanar de 1 mm</a:t>
              </a:r>
            </a:p>
            <a:p>
              <a:pPr algn="l">
                <a:lnSpc>
                  <a:spcPts val="3366"/>
                </a:lnSpc>
              </a:pPr>
              <a:r>
                <a:rPr lang="en-US" sz="1809" b="1">
                  <a:solidFill>
                    <a:srgbClr val="000000"/>
                  </a:solidFill>
                  <a:latin typeface="DM Sans Bold"/>
                  <a:ea typeface="DM Sans Bold"/>
                  <a:cs typeface="DM Sans Bold"/>
                  <a:sym typeface="DM Sans Bold"/>
                </a:rPr>
                <a:t>- 1 cuchilla para rebanar papa, pepino, zanahoria Ondulada</a:t>
              </a: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21" name="Group 21"/>
          <p:cNvGrpSpPr/>
          <p:nvPr/>
        </p:nvGrpSpPr>
        <p:grpSpPr>
          <a:xfrm>
            <a:off x="4526028" y="5411781"/>
            <a:ext cx="4002936" cy="4518994"/>
            <a:chOff x="0" y="0"/>
            <a:chExt cx="17214971" cy="19434321"/>
          </a:xfrm>
        </p:grpSpPr>
        <p:sp>
          <p:nvSpPr>
            <p:cNvPr id="22" name="Freeform 2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3" name="Group 23"/>
          <p:cNvGrpSpPr/>
          <p:nvPr/>
        </p:nvGrpSpPr>
        <p:grpSpPr>
          <a:xfrm>
            <a:off x="246733" y="618882"/>
            <a:ext cx="4279295" cy="4518994"/>
            <a:chOff x="0" y="0"/>
            <a:chExt cx="18403476" cy="19434321"/>
          </a:xfrm>
        </p:grpSpPr>
        <p:sp>
          <p:nvSpPr>
            <p:cNvPr id="24" name="Freeform 24"/>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4526028"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84) LAPIZ 3D PEN-2 IMPRESORA C/ PANTALLA SOPORTE 3 FILAMENTOS</a:t>
              </a:r>
            </a:p>
          </p:txBody>
        </p:sp>
        <p:sp>
          <p:nvSpPr>
            <p:cNvPr id="10" name="TextBox 10"/>
            <p:cNvSpPr txBox="1"/>
            <p:nvPr/>
          </p:nvSpPr>
          <p:spPr>
            <a:xfrm>
              <a:off x="11871038" y="1563463"/>
              <a:ext cx="11585003" cy="38236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Pantalla LED de Alta Calidad</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Diseño Ergonómico y Ligero</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Incluye: 1 Lápiz 3D Profesional/ 1 Cable USB/ 3 Filamentos de Colores/ 1 Base de Apoyo</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Longitud: 184 mm.</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Peso: 65 gramos (Súper liviano).</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Control de temperatura: Ajustable mediante pantalla OLED.</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618882"/>
            <a:ext cx="4279295" cy="4518994"/>
            <a:chOff x="0" y="0"/>
            <a:chExt cx="18403476" cy="19434321"/>
          </a:xfrm>
        </p:grpSpPr>
        <p:sp>
          <p:nvSpPr>
            <p:cNvPr id="14" name="Freeform 14"/>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4526028" y="618882"/>
            <a:ext cx="4002936" cy="4518994"/>
            <a:chOff x="0" y="0"/>
            <a:chExt cx="17214971" cy="19434321"/>
          </a:xfrm>
        </p:grpSpPr>
        <p:sp>
          <p:nvSpPr>
            <p:cNvPr id="16" name="Freeform 1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7" name="Group 17"/>
          <p:cNvGrpSpPr/>
          <p:nvPr/>
        </p:nvGrpSpPr>
        <p:grpSpPr>
          <a:xfrm>
            <a:off x="219815" y="5408478"/>
            <a:ext cx="17848370" cy="4878522"/>
            <a:chOff x="0" y="0"/>
            <a:chExt cx="23797827" cy="6504697"/>
          </a:xfrm>
        </p:grpSpPr>
        <p:grpSp>
          <p:nvGrpSpPr>
            <p:cNvPr id="18" name="Group 18"/>
            <p:cNvGrpSpPr/>
            <p:nvPr/>
          </p:nvGrpSpPr>
          <p:grpSpPr>
            <a:xfrm>
              <a:off x="0" y="0"/>
              <a:ext cx="5337248" cy="6025325"/>
              <a:chOff x="0" y="0"/>
              <a:chExt cx="17214971" cy="19434321"/>
            </a:xfrm>
          </p:grpSpPr>
          <p:sp>
            <p:nvSpPr>
              <p:cNvPr id="19" name="Freeform 19"/>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0" name="Group 20"/>
            <p:cNvGrpSpPr/>
            <p:nvPr/>
          </p:nvGrpSpPr>
          <p:grpSpPr>
            <a:xfrm>
              <a:off x="11529251" y="0"/>
              <a:ext cx="12268576" cy="6025325"/>
              <a:chOff x="0" y="0"/>
              <a:chExt cx="1339031" cy="657623"/>
            </a:xfrm>
          </p:grpSpPr>
          <p:sp>
            <p:nvSpPr>
              <p:cNvPr id="21" name="Freeform 21"/>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2" name="TextBox 22"/>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3" name="TextBox 23"/>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185) FUNDA CUBRE ASIENTO AUTO MASCOTAS PERRO IMPERMEABLE REFORZADO</a:t>
              </a:r>
            </a:p>
          </p:txBody>
        </p:sp>
        <p:sp>
          <p:nvSpPr>
            <p:cNvPr id="24" name="TextBox 24"/>
            <p:cNvSpPr txBox="1"/>
            <p:nvPr/>
          </p:nvSpPr>
          <p:spPr>
            <a:xfrm>
              <a:off x="11871038" y="1563463"/>
              <a:ext cx="11585003" cy="49412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Adiós a la Suciedad: Olvidate de las manchas de barro, pelos de mascota o restos de comida. 🧼</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Cero Olores: Gracias a su material tecnológico, las fibras no absorben aromas, manteniendo tu auto con olor a limpio. 🌬️</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Impermeabilidad Total: Protege el tapizado contra líquidos, derrames accidentales y humedad. 💧</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 Higiene Garantizada: Su tela especial previene la formación de moho y la acumulación de bacterias. 🍄🚫</a:t>
              </a:r>
            </a:p>
            <a:p>
              <a:pPr algn="l">
                <a:lnSpc>
                  <a:spcPts val="3366"/>
                </a:lnSpc>
              </a:pPr>
              <a:endParaRPr lang="en-US" sz="1809" b="1">
                <a:solidFill>
                  <a:srgbClr val="000000"/>
                </a:solidFill>
                <a:latin typeface="DM Sans Bold"/>
                <a:ea typeface="DM Sans Bold"/>
                <a:cs typeface="DM Sans Bold"/>
                <a:sym typeface="DM Sans Bold"/>
              </a:endParaRPr>
            </a:p>
          </p:txBody>
        </p:sp>
        <p:grpSp>
          <p:nvGrpSpPr>
            <p:cNvPr id="25" name="Group 25"/>
            <p:cNvGrpSpPr/>
            <p:nvPr/>
          </p:nvGrpSpPr>
          <p:grpSpPr>
            <a:xfrm>
              <a:off x="5337248" y="0"/>
              <a:ext cx="5771240" cy="6025325"/>
              <a:chOff x="0" y="0"/>
              <a:chExt cx="18614786" cy="19434321"/>
            </a:xfrm>
          </p:grpSpPr>
          <p:sp>
            <p:nvSpPr>
              <p:cNvPr id="26" name="Freeform 26"/>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7" name="Group 27"/>
          <p:cNvGrpSpPr/>
          <p:nvPr/>
        </p:nvGrpSpPr>
        <p:grpSpPr>
          <a:xfrm>
            <a:off x="219815" y="5408478"/>
            <a:ext cx="4279295" cy="4518994"/>
            <a:chOff x="0" y="0"/>
            <a:chExt cx="18403476" cy="19434321"/>
          </a:xfrm>
        </p:grpSpPr>
        <p:sp>
          <p:nvSpPr>
            <p:cNvPr id="28" name="Freeform 28"/>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9" name="Group 29"/>
          <p:cNvGrpSpPr/>
          <p:nvPr/>
        </p:nvGrpSpPr>
        <p:grpSpPr>
          <a:xfrm>
            <a:off x="4499110" y="5408478"/>
            <a:ext cx="4002936" cy="4518994"/>
            <a:chOff x="0" y="0"/>
            <a:chExt cx="17214971" cy="19434321"/>
          </a:xfrm>
        </p:grpSpPr>
        <p:sp>
          <p:nvSpPr>
            <p:cNvPr id="30" name="Freeform 30"/>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86) CEPILLO FACIAL 5 EN 1 MASAJEADOR</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563463"/>
              <a:ext cx="11585003" cy="38236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Exfoliante de células muertas de la piel para una piel joven.</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El masaje y la aplicación de crema hace que penetren mejor en la piel y la mantenga hidratada y nutrida.</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Funciona con 2 Pilas AA (no incluidas)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Ideal como regalo empresarial, para cumpleaños o aniversarios.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Incluye 5 cabezales intercambiables para distintos tratamientos</a:t>
              </a:r>
            </a:p>
            <a:p>
              <a:pPr algn="l">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19815" y="5411781"/>
            <a:ext cx="17927823" cy="4518994"/>
            <a:chOff x="0" y="0"/>
            <a:chExt cx="23903764" cy="6025325"/>
          </a:xfrm>
        </p:grpSpPr>
        <p:grpSp>
          <p:nvGrpSpPr>
            <p:cNvPr id="14" name="Group 14"/>
            <p:cNvGrpSpPr/>
            <p:nvPr/>
          </p:nvGrpSpPr>
          <p:grpSpPr>
            <a:xfrm>
              <a:off x="0" y="0"/>
              <a:ext cx="5573986" cy="6025325"/>
              <a:chOff x="0" y="0"/>
              <a:chExt cx="17978554" cy="19434321"/>
            </a:xfrm>
          </p:grpSpPr>
          <p:sp>
            <p:nvSpPr>
              <p:cNvPr id="15" name="Freeform 1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87) FILTRO PURIFICADOR PARA CANILLA</a:t>
              </a:r>
            </a:p>
          </p:txBody>
        </p:sp>
        <p:sp>
          <p:nvSpPr>
            <p:cNvPr id="20" name="TextBox 20"/>
            <p:cNvSpPr txBox="1"/>
            <p:nvPr/>
          </p:nvSpPr>
          <p:spPr>
            <a:xfrm>
              <a:off x="11924006" y="1518599"/>
              <a:ext cx="11979758" cy="43824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Filtro de Agua Economice</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El Mismo se lo puede conectar a todo tipo de canillas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Vida Útil de 1 a 2 Meses , dependiendo del estado del Agua</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Elimina las impurezas del Agua</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Super Útil para utilizar En las Vacaciones !!!!</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Medidas 4 cm X 6 cm</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Apto para canillas de 1/2 pulgada</a:t>
              </a: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21" name="Group 21"/>
          <p:cNvGrpSpPr/>
          <p:nvPr/>
        </p:nvGrpSpPr>
        <p:grpSpPr>
          <a:xfrm>
            <a:off x="4526028" y="5411781"/>
            <a:ext cx="4002936" cy="4518994"/>
            <a:chOff x="0" y="0"/>
            <a:chExt cx="17214971" cy="19434321"/>
          </a:xfrm>
        </p:grpSpPr>
        <p:sp>
          <p:nvSpPr>
            <p:cNvPr id="22" name="Freeform 2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3" name="Group 23"/>
          <p:cNvGrpSpPr/>
          <p:nvPr/>
        </p:nvGrpSpPr>
        <p:grpSpPr>
          <a:xfrm>
            <a:off x="246733" y="618882"/>
            <a:ext cx="4279295" cy="4518994"/>
            <a:chOff x="0" y="0"/>
            <a:chExt cx="18403476" cy="19434321"/>
          </a:xfrm>
        </p:grpSpPr>
        <p:sp>
          <p:nvSpPr>
            <p:cNvPr id="24" name="Freeform 24"/>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4526028"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88) CHALECO CORRECTOR DE POSTURA DEPORTIVO</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563463"/>
              <a:ext cx="11585003" cy="43824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-Ayuda a la postura correcta: el corrector de postura de la abrazadera trasera mantiene suavemente la columna vertebral y el cuello alineados para un mejor soporte de la postura para mujeres y hombres.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-Ajustable: al usarlo se sentirá como una prenda de soporte personalizada, gracias a las correas totalmente personalizables.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-Fácil de llevar: simplemente pontelo y comienza tu día, ¡es tan cómodo que probablemente olvidarás que lo estás </a:t>
              </a:r>
            </a:p>
            <a:p>
              <a:pPr algn="l">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618882"/>
            <a:ext cx="4279295" cy="4518994"/>
            <a:chOff x="0" y="0"/>
            <a:chExt cx="18403476" cy="19434321"/>
          </a:xfrm>
        </p:grpSpPr>
        <p:sp>
          <p:nvSpPr>
            <p:cNvPr id="14" name="Freeform 14"/>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5" name="Group 15"/>
          <p:cNvGrpSpPr/>
          <p:nvPr/>
        </p:nvGrpSpPr>
        <p:grpSpPr>
          <a:xfrm>
            <a:off x="4526028" y="618882"/>
            <a:ext cx="4002936" cy="4518994"/>
            <a:chOff x="0" y="0"/>
            <a:chExt cx="17214971" cy="19434321"/>
          </a:xfrm>
        </p:grpSpPr>
        <p:sp>
          <p:nvSpPr>
            <p:cNvPr id="16" name="Freeform 1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7" name="Group 17"/>
          <p:cNvGrpSpPr/>
          <p:nvPr/>
        </p:nvGrpSpPr>
        <p:grpSpPr>
          <a:xfrm>
            <a:off x="219815" y="5411781"/>
            <a:ext cx="17927823" cy="4518994"/>
            <a:chOff x="0" y="0"/>
            <a:chExt cx="23903764" cy="6025325"/>
          </a:xfrm>
        </p:grpSpPr>
        <p:grpSp>
          <p:nvGrpSpPr>
            <p:cNvPr id="18" name="Group 18"/>
            <p:cNvGrpSpPr/>
            <p:nvPr/>
          </p:nvGrpSpPr>
          <p:grpSpPr>
            <a:xfrm>
              <a:off x="0" y="0"/>
              <a:ext cx="5573986" cy="6025325"/>
              <a:chOff x="0" y="0"/>
              <a:chExt cx="17978554" cy="19434321"/>
            </a:xfrm>
          </p:grpSpPr>
          <p:sp>
            <p:nvSpPr>
              <p:cNvPr id="19" name="Freeform 19"/>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0" name="Group 20"/>
            <p:cNvGrpSpPr/>
            <p:nvPr/>
          </p:nvGrpSpPr>
          <p:grpSpPr>
            <a:xfrm>
              <a:off x="11529251" y="0"/>
              <a:ext cx="12268576" cy="6025325"/>
              <a:chOff x="0" y="0"/>
              <a:chExt cx="1339031" cy="657623"/>
            </a:xfrm>
          </p:grpSpPr>
          <p:sp>
            <p:nvSpPr>
              <p:cNvPr id="21" name="Freeform 21"/>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22" name="TextBox 22"/>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23" name="TextBox 23"/>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89) MINI SELLADOR DE BOLSA A PILA (CON IMAN)</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4" name="TextBox 24"/>
            <p:cNvSpPr txBox="1"/>
            <p:nvPr/>
          </p:nvSpPr>
          <p:spPr>
            <a:xfrm>
              <a:off x="11924006" y="1518599"/>
              <a:ext cx="11979758" cy="27060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Funciona con 2 pilas no incluidas.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Específico para BOLSAS FINAS</a:t>
              </a:r>
            </a:p>
            <a:p>
              <a:pPr algn="l">
                <a:lnSpc>
                  <a:spcPts val="3366"/>
                </a:lnSpc>
              </a:pPr>
              <a:endParaRPr lang="en-US" sz="1809" b="1">
                <a:solidFill>
                  <a:srgbClr val="000000"/>
                </a:solidFill>
                <a:latin typeface="DM Sans Bold"/>
                <a:ea typeface="DM Sans Bold"/>
                <a:cs typeface="DM Sans Bold"/>
                <a:sym typeface="DM Sans Bold"/>
              </a:endParaRPr>
            </a:p>
            <a:p>
              <a:pPr algn="l">
                <a:lnSpc>
                  <a:spcPts val="3366"/>
                </a:lnSpc>
              </a:pPr>
              <a:endParaRPr lang="en-US" sz="1809" b="1">
                <a:solidFill>
                  <a:srgbClr val="000000"/>
                </a:solidFill>
                <a:latin typeface="DM Sans Bold"/>
                <a:ea typeface="DM Sans Bold"/>
                <a:cs typeface="DM Sans Bold"/>
                <a:sym typeface="DM Sans Bold"/>
              </a:endParaRP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25" name="Group 25"/>
          <p:cNvGrpSpPr/>
          <p:nvPr/>
        </p:nvGrpSpPr>
        <p:grpSpPr>
          <a:xfrm>
            <a:off x="4526028" y="5411781"/>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19815" y="5411781"/>
            <a:ext cx="17927823" cy="5683075"/>
            <a:chOff x="0" y="0"/>
            <a:chExt cx="23903764" cy="7577433"/>
          </a:xfrm>
        </p:grpSpPr>
        <p:grpSp>
          <p:nvGrpSpPr>
            <p:cNvPr id="4" name="Group 4"/>
            <p:cNvGrpSpPr/>
            <p:nvPr/>
          </p:nvGrpSpPr>
          <p:grpSpPr>
            <a:xfrm>
              <a:off x="0" y="0"/>
              <a:ext cx="5573986" cy="6025325"/>
              <a:chOff x="0" y="0"/>
              <a:chExt cx="17978554" cy="19434321"/>
            </a:xfrm>
          </p:grpSpPr>
          <p:sp>
            <p:nvSpPr>
              <p:cNvPr id="5" name="Freeform 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91) ENCENDEDOR ELÉCTRICO CHISPERO USB RECARGABLE METALICO</a:t>
              </a:r>
            </a:p>
          </p:txBody>
        </p:sp>
        <p:sp>
          <p:nvSpPr>
            <p:cNvPr id="10" name="TextBox 10"/>
            <p:cNvSpPr txBox="1"/>
            <p:nvPr/>
          </p:nvSpPr>
          <p:spPr>
            <a:xfrm>
              <a:off x="11924006" y="1518599"/>
              <a:ext cx="11979758" cy="60588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resistente al viento</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cocina, incienso repelente de mosquitos, vela, parrilla, horno, velas, camping</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Material: de aleación de Zinc + ABS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Tiempo de carga: 1-2h</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Tamaño: 26cm x 2cm</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Voltaje de carga: DC5.0 + 0,25 V</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Cable de carga: cable USB</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Indicador de Caga</a:t>
              </a:r>
            </a:p>
            <a:p>
              <a:pPr algn="l">
                <a:lnSpc>
                  <a:spcPts val="3366"/>
                </a:lnSpc>
              </a:pPr>
              <a:endParaRPr lang="en-US" sz="1809" b="1">
                <a:solidFill>
                  <a:srgbClr val="000000"/>
                </a:solidFill>
                <a:latin typeface="DM Sans Bold"/>
                <a:ea typeface="DM Sans Bold"/>
                <a:cs typeface="DM Sans Bold"/>
                <a:sym typeface="DM Sans Bold"/>
              </a:endParaRPr>
            </a:p>
            <a:p>
              <a:pPr algn="l">
                <a:lnSpc>
                  <a:spcPts val="3366"/>
                </a:lnSpc>
              </a:pPr>
              <a:endParaRPr lang="en-US" sz="1809" b="1">
                <a:solidFill>
                  <a:srgbClr val="000000"/>
                </a:solidFill>
                <a:latin typeface="DM Sans Bold"/>
                <a:ea typeface="DM Sans Bold"/>
                <a:cs typeface="DM Sans Bold"/>
                <a:sym typeface="DM Sans Bold"/>
              </a:endParaRP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11" name="Group 11"/>
          <p:cNvGrpSpPr/>
          <p:nvPr/>
        </p:nvGrpSpPr>
        <p:grpSpPr>
          <a:xfrm>
            <a:off x="4526028" y="5411781"/>
            <a:ext cx="4002936" cy="4518994"/>
            <a:chOff x="0" y="0"/>
            <a:chExt cx="17214971" cy="19434321"/>
          </a:xfrm>
        </p:grpSpPr>
        <p:sp>
          <p:nvSpPr>
            <p:cNvPr id="12" name="Freeform 1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3" name="Group 13"/>
          <p:cNvGrpSpPr/>
          <p:nvPr/>
        </p:nvGrpSpPr>
        <p:grpSpPr>
          <a:xfrm>
            <a:off x="246733" y="618882"/>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90) CEPILLO ESPONJA LIMPIEZA RANURA DE VENTANAS MULTIUSO</a:t>
              </a:r>
            </a:p>
          </p:txBody>
        </p:sp>
        <p:sp>
          <p:nvSpPr>
            <p:cNvPr id="20" name="TextBox 20"/>
            <p:cNvSpPr txBox="1"/>
            <p:nvPr/>
          </p:nvSpPr>
          <p:spPr>
            <a:xfrm>
              <a:off x="11871038" y="1563463"/>
              <a:ext cx="11585003" cy="38236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se puede utilizar para limpiar persianas de ventanas, estufas, campana extractora, costuras de automóvil, lentes, teclado, persianas de aire acondicionado, etc.</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Materiales de alta calidad: Mango y esponja fregador de ABS, extraíbles y lavables. </a:t>
              </a:r>
            </a:p>
            <a:p>
              <a:pPr algn="l">
                <a:lnSpc>
                  <a:spcPts val="3366"/>
                </a:lnSpc>
              </a:pPr>
              <a:endParaRPr lang="en-US" sz="1809" b="1">
                <a:solidFill>
                  <a:srgbClr val="000000"/>
                </a:solidFill>
                <a:latin typeface="DM Sans Bold"/>
                <a:ea typeface="DM Sans Bold"/>
                <a:cs typeface="DM Sans Bold"/>
                <a:sym typeface="DM Sans Bold"/>
              </a:endParaRPr>
            </a:p>
            <a:p>
              <a:pPr algn="l">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23" name="Group 23"/>
          <p:cNvGrpSpPr/>
          <p:nvPr/>
        </p:nvGrpSpPr>
        <p:grpSpPr>
          <a:xfrm>
            <a:off x="246733" y="618882"/>
            <a:ext cx="4279295" cy="4518994"/>
            <a:chOff x="0" y="0"/>
            <a:chExt cx="18403476" cy="19434321"/>
          </a:xfrm>
        </p:grpSpPr>
        <p:sp>
          <p:nvSpPr>
            <p:cNvPr id="24" name="Freeform 24"/>
            <p:cNvSpPr/>
            <p:nvPr/>
          </p:nvSpPr>
          <p:spPr>
            <a:xfrm>
              <a:off x="0" y="0"/>
              <a:ext cx="18403475" cy="19434321"/>
            </a:xfrm>
            <a:custGeom>
              <a:avLst/>
              <a:gdLst/>
              <a:ahLst/>
              <a:cxnLst/>
              <a:rect l="l" t="t" r="r" b="b"/>
              <a:pathLst>
                <a:path w="18403475" h="19434321">
                  <a:moveTo>
                    <a:pt x="16486446" y="0"/>
                  </a:moveTo>
                  <a:lnTo>
                    <a:pt x="1917029" y="0"/>
                  </a:lnTo>
                  <a:cubicBezTo>
                    <a:pt x="858829" y="0"/>
                    <a:pt x="0" y="906935"/>
                    <a:pt x="0" y="2024408"/>
                  </a:cubicBezTo>
                  <a:lnTo>
                    <a:pt x="0" y="19434321"/>
                  </a:lnTo>
                  <a:lnTo>
                    <a:pt x="16486446" y="19434321"/>
                  </a:lnTo>
                  <a:cubicBezTo>
                    <a:pt x="17544647" y="19434321"/>
                    <a:pt x="18403475" y="18527387"/>
                    <a:pt x="18403475" y="17409913"/>
                  </a:cubicBezTo>
                  <a:lnTo>
                    <a:pt x="18403475" y="0"/>
                  </a:lnTo>
                  <a:lnTo>
                    <a:pt x="16486446"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5" name="Group 25"/>
          <p:cNvGrpSpPr/>
          <p:nvPr/>
        </p:nvGrpSpPr>
        <p:grpSpPr>
          <a:xfrm>
            <a:off x="4526028" y="618882"/>
            <a:ext cx="4002936" cy="4518994"/>
            <a:chOff x="0" y="0"/>
            <a:chExt cx="17214971" cy="19434321"/>
          </a:xfrm>
        </p:grpSpPr>
        <p:sp>
          <p:nvSpPr>
            <p:cNvPr id="26" name="Freeform 26"/>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19815" y="5411781"/>
            <a:ext cx="17927823" cy="4518994"/>
            <a:chOff x="0" y="0"/>
            <a:chExt cx="23903764" cy="6025325"/>
          </a:xfrm>
        </p:grpSpPr>
        <p:grpSp>
          <p:nvGrpSpPr>
            <p:cNvPr id="4" name="Group 4"/>
            <p:cNvGrpSpPr/>
            <p:nvPr/>
          </p:nvGrpSpPr>
          <p:grpSpPr>
            <a:xfrm>
              <a:off x="0" y="0"/>
              <a:ext cx="5573986" cy="6025325"/>
              <a:chOff x="0" y="0"/>
              <a:chExt cx="17978554" cy="19434321"/>
            </a:xfrm>
          </p:grpSpPr>
          <p:sp>
            <p:nvSpPr>
              <p:cNvPr id="5" name="Freeform 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93) IRRIGADOR BUCAL PORTÁTIL LIMPIEZA DENTAL RECARGABLE HIGIENE</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924006" y="1518599"/>
              <a:ext cx="11979758" cy="43824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tiene 3 modos disponibles: modo suave, fuerte y pulso</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tanque de agua de 220ml de capacidad</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el dispositivo se apagará automáticamente en 2 minutos sin operación</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Cable USB</a:t>
              </a:r>
            </a:p>
            <a:p>
              <a:pPr algn="l">
                <a:lnSpc>
                  <a:spcPts val="3366"/>
                </a:lnSpc>
              </a:pPr>
              <a:endParaRPr lang="en-US" sz="1809" b="1">
                <a:solidFill>
                  <a:srgbClr val="000000"/>
                </a:solidFill>
                <a:latin typeface="DM Sans Bold"/>
                <a:ea typeface="DM Sans Bold"/>
                <a:cs typeface="DM Sans Bold"/>
                <a:sym typeface="DM Sans Bold"/>
              </a:endParaRPr>
            </a:p>
            <a:p>
              <a:pPr algn="l">
                <a:lnSpc>
                  <a:spcPts val="3366"/>
                </a:lnSpc>
              </a:pPr>
              <a:endParaRPr lang="en-US" sz="1809" b="1">
                <a:solidFill>
                  <a:srgbClr val="000000"/>
                </a:solidFill>
                <a:latin typeface="DM Sans Bold"/>
                <a:ea typeface="DM Sans Bold"/>
                <a:cs typeface="DM Sans Bold"/>
                <a:sym typeface="DM Sans Bold"/>
              </a:endParaRPr>
            </a:p>
            <a:p>
              <a:pPr algn="l">
                <a:lnSpc>
                  <a:spcPts val="3366"/>
                </a:lnSpc>
              </a:pPr>
              <a:endParaRPr lang="en-US" sz="1809" b="1">
                <a:solidFill>
                  <a:srgbClr val="000000"/>
                </a:solidFill>
                <a:latin typeface="DM Sans Bold"/>
                <a:ea typeface="DM Sans Bold"/>
                <a:cs typeface="DM Sans Bold"/>
                <a:sym typeface="DM Sans Bold"/>
              </a:endParaRP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11" name="Group 11"/>
          <p:cNvGrpSpPr/>
          <p:nvPr/>
        </p:nvGrpSpPr>
        <p:grpSpPr>
          <a:xfrm>
            <a:off x="4526028" y="5411781"/>
            <a:ext cx="4002936" cy="4518994"/>
            <a:chOff x="0" y="0"/>
            <a:chExt cx="17214971" cy="19434321"/>
          </a:xfrm>
        </p:grpSpPr>
        <p:sp>
          <p:nvSpPr>
            <p:cNvPr id="12" name="Freeform 1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3" name="Group 13"/>
          <p:cNvGrpSpPr/>
          <p:nvPr/>
        </p:nvGrpSpPr>
        <p:grpSpPr>
          <a:xfrm>
            <a:off x="219815" y="624506"/>
            <a:ext cx="17927823" cy="4518994"/>
            <a:chOff x="0" y="0"/>
            <a:chExt cx="23903764" cy="6025325"/>
          </a:xfrm>
        </p:grpSpPr>
        <p:grpSp>
          <p:nvGrpSpPr>
            <p:cNvPr id="14" name="Group 14"/>
            <p:cNvGrpSpPr/>
            <p:nvPr/>
          </p:nvGrpSpPr>
          <p:grpSpPr>
            <a:xfrm>
              <a:off x="0" y="0"/>
              <a:ext cx="5573986" cy="6025325"/>
              <a:chOff x="0" y="0"/>
              <a:chExt cx="17978554" cy="19434321"/>
            </a:xfrm>
          </p:grpSpPr>
          <p:sp>
            <p:nvSpPr>
              <p:cNvPr id="15" name="Freeform 15"/>
              <p:cNvSpPr/>
              <p:nvPr/>
            </p:nvSpPr>
            <p:spPr>
              <a:xfrm>
                <a:off x="0" y="0"/>
                <a:ext cx="17978554" cy="19434321"/>
              </a:xfrm>
              <a:custGeom>
                <a:avLst/>
                <a:gdLst/>
                <a:ahLst/>
                <a:cxnLst/>
                <a:rect l="l" t="t" r="r" b="b"/>
                <a:pathLst>
                  <a:path w="17978554" h="19434321">
                    <a:moveTo>
                      <a:pt x="16105789" y="0"/>
                    </a:moveTo>
                    <a:lnTo>
                      <a:pt x="1872766" y="0"/>
                    </a:lnTo>
                    <a:cubicBezTo>
                      <a:pt x="838999" y="0"/>
                      <a:pt x="0" y="906935"/>
                      <a:pt x="0" y="2024408"/>
                    </a:cubicBezTo>
                    <a:lnTo>
                      <a:pt x="0" y="19434321"/>
                    </a:lnTo>
                    <a:lnTo>
                      <a:pt x="16105789" y="19434321"/>
                    </a:lnTo>
                    <a:cubicBezTo>
                      <a:pt x="17139555" y="19434321"/>
                      <a:pt x="17978554" y="18527387"/>
                      <a:pt x="17978554" y="17409913"/>
                    </a:cubicBezTo>
                    <a:lnTo>
                      <a:pt x="17978554" y="0"/>
                    </a:lnTo>
                    <a:lnTo>
                      <a:pt x="16105789"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18204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92) CEPILLO ELECTRICO SECADOR DE PELO VOLUMINIZADOR 3 EN 1</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924006" y="1518599"/>
              <a:ext cx="11979758" cy="2706034"/>
            </a:xfrm>
            <a:prstGeom prst="rect">
              <a:avLst/>
            </a:prstGeom>
          </p:spPr>
          <p:txBody>
            <a:bodyPr lIns="0" tIns="0" rIns="0" bIns="0" rtlCol="0" anchor="t">
              <a:spAutoFit/>
            </a:bodyPr>
            <a:lstStyle/>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Potencia: 1000W</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Voltaje: 220V</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3 intensidades</a:t>
              </a:r>
            </a:p>
            <a:p>
              <a:pPr marL="390741" lvl="1" indent="-195371" algn="l">
                <a:lnSpc>
                  <a:spcPts val="3366"/>
                </a:lnSpc>
                <a:buFont typeface="Arial"/>
                <a:buChar char="•"/>
              </a:pPr>
              <a:r>
                <a:rPr lang="en-US" sz="1809" b="1">
                  <a:solidFill>
                    <a:srgbClr val="000000"/>
                  </a:solidFill>
                  <a:latin typeface="DM Sans Bold"/>
                  <a:ea typeface="DM Sans Bold"/>
                  <a:cs typeface="DM Sans Bold"/>
                  <a:sym typeface="DM Sans Bold"/>
                </a:rPr>
                <a:t>Medidas: 31.5cm x 11cm</a:t>
              </a:r>
            </a:p>
            <a:p>
              <a:pPr algn="l">
                <a:lnSpc>
                  <a:spcPts val="3366"/>
                </a:lnSpc>
              </a:pPr>
              <a:endParaRPr lang="en-US" sz="1809" b="1">
                <a:solidFill>
                  <a:srgbClr val="000000"/>
                </a:solidFill>
                <a:latin typeface="DM Sans Bold"/>
                <a:ea typeface="DM Sans Bold"/>
                <a:cs typeface="DM Sans Bold"/>
                <a:sym typeface="DM Sans Bold"/>
              </a:endParaRPr>
            </a:p>
          </p:txBody>
        </p:sp>
      </p:grpSp>
      <p:grpSp>
        <p:nvGrpSpPr>
          <p:cNvPr id="21" name="Group 21"/>
          <p:cNvGrpSpPr/>
          <p:nvPr/>
        </p:nvGrpSpPr>
        <p:grpSpPr>
          <a:xfrm>
            <a:off x="4526028" y="624506"/>
            <a:ext cx="4002936" cy="4518994"/>
            <a:chOff x="0" y="0"/>
            <a:chExt cx="17214971" cy="19434321"/>
          </a:xfrm>
        </p:grpSpPr>
        <p:sp>
          <p:nvSpPr>
            <p:cNvPr id="22" name="Freeform 22"/>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8893671" y="618882"/>
            <a:ext cx="9201432" cy="4023694"/>
            <a:chOff x="0" y="0"/>
            <a:chExt cx="12268576" cy="5364925"/>
          </a:xfrm>
        </p:grpSpPr>
        <p:grpSp>
          <p:nvGrpSpPr>
            <p:cNvPr id="4" name="Group 4"/>
            <p:cNvGrpSpPr/>
            <p:nvPr/>
          </p:nvGrpSpPr>
          <p:grpSpPr>
            <a:xfrm>
              <a:off x="0" y="0"/>
              <a:ext cx="12268576" cy="5364925"/>
              <a:chOff x="0" y="0"/>
              <a:chExt cx="1339031" cy="585545"/>
            </a:xfrm>
          </p:grpSpPr>
          <p:sp>
            <p:nvSpPr>
              <p:cNvPr id="5" name="Freeform 5"/>
              <p:cNvSpPr/>
              <p:nvPr/>
            </p:nvSpPr>
            <p:spPr>
              <a:xfrm>
                <a:off x="0" y="0"/>
                <a:ext cx="1339031" cy="585545"/>
              </a:xfrm>
              <a:custGeom>
                <a:avLst/>
                <a:gdLst/>
                <a:ahLst/>
                <a:cxnLst/>
                <a:rect l="l" t="t" r="r" b="b"/>
                <a:pathLst>
                  <a:path w="1339031" h="585545">
                    <a:moveTo>
                      <a:pt x="0" y="0"/>
                    </a:moveTo>
                    <a:lnTo>
                      <a:pt x="1339031" y="0"/>
                    </a:lnTo>
                    <a:lnTo>
                      <a:pt x="1339031" y="585545"/>
                    </a:lnTo>
                    <a:lnTo>
                      <a:pt x="0" y="585545"/>
                    </a:lnTo>
                    <a:close/>
                  </a:path>
                </a:pathLst>
              </a:custGeom>
              <a:solidFill>
                <a:srgbClr val="FFFFFF">
                  <a:alpha val="69804"/>
                </a:srgbClr>
              </a:solidFill>
            </p:spPr>
            <p:txBody>
              <a:bodyPr/>
              <a:lstStyle/>
              <a:p>
                <a:endParaRPr lang="es-AR"/>
              </a:p>
            </p:txBody>
          </p:sp>
          <p:sp>
            <p:nvSpPr>
              <p:cNvPr id="6" name="TextBox 6"/>
              <p:cNvSpPr txBox="1"/>
              <p:nvPr/>
            </p:nvSpPr>
            <p:spPr>
              <a:xfrm>
                <a:off x="0" y="-57150"/>
                <a:ext cx="1339031" cy="642695"/>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7" name="TextBox 7"/>
            <p:cNvSpPr txBox="1"/>
            <p:nvPr/>
          </p:nvSpPr>
          <p:spPr>
            <a:xfrm>
              <a:off x="394755"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7) CEPILLO LIMPIA VIDRIOS / QUITA PELUSA </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8" name="TextBox 8"/>
            <p:cNvSpPr txBox="1"/>
            <p:nvPr/>
          </p:nvSpPr>
          <p:spPr>
            <a:xfrm>
              <a:off x="394755" y="1776475"/>
              <a:ext cx="10387843" cy="21472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Cepillo Limpia Vid</a:t>
              </a:r>
              <a:r>
                <a:rPr lang="en-US" sz="1809" b="1" u="none">
                  <a:solidFill>
                    <a:srgbClr val="000000"/>
                  </a:solidFill>
                  <a:latin typeface="DM Sans Bold"/>
                  <a:ea typeface="DM Sans Bold"/>
                  <a:cs typeface="DM Sans Bold"/>
                  <a:sym typeface="DM Sans Bold"/>
                </a:rPr>
                <a:t>rio</a:t>
              </a:r>
              <a:r>
                <a:rPr lang="en-US" sz="1809" b="1">
                  <a:solidFill>
                    <a:srgbClr val="000000"/>
                  </a:solidFill>
                  <a:latin typeface="DM Sans Bold"/>
                  <a:ea typeface="DM Sans Bold"/>
                  <a:cs typeface="DM Sans Bold"/>
                  <a:sym typeface="DM Sans Bold"/>
                </a:rPr>
                <a:t>s Quita Pelusa </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Plástico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Gris con azul </a:t>
              </a:r>
            </a:p>
            <a:p>
              <a:pPr algn="just">
                <a:lnSpc>
                  <a:spcPts val="3366"/>
                </a:lnSpc>
              </a:pPr>
              <a:endParaRPr lang="en-US" sz="1809" b="1">
                <a:solidFill>
                  <a:srgbClr val="000000"/>
                </a:solidFill>
                <a:latin typeface="DM Sans Bold"/>
                <a:ea typeface="DM Sans Bold"/>
                <a:cs typeface="DM Sans Bold"/>
                <a:sym typeface="DM Sans Bold"/>
              </a:endParaRPr>
            </a:p>
          </p:txBody>
        </p:sp>
      </p:grpSp>
      <p:grpSp>
        <p:nvGrpSpPr>
          <p:cNvPr id="9" name="Group 9"/>
          <p:cNvGrpSpPr/>
          <p:nvPr/>
        </p:nvGrpSpPr>
        <p:grpSpPr>
          <a:xfrm>
            <a:off x="246733" y="5401750"/>
            <a:ext cx="17848370" cy="4518994"/>
            <a:chOff x="0" y="0"/>
            <a:chExt cx="23797827" cy="6025325"/>
          </a:xfrm>
        </p:grpSpPr>
        <p:grpSp>
          <p:nvGrpSpPr>
            <p:cNvPr id="10" name="Group 10"/>
            <p:cNvGrpSpPr/>
            <p:nvPr/>
          </p:nvGrpSpPr>
          <p:grpSpPr>
            <a:xfrm>
              <a:off x="0" y="0"/>
              <a:ext cx="5337248" cy="6025325"/>
              <a:chOff x="0" y="0"/>
              <a:chExt cx="17214971" cy="19434321"/>
            </a:xfrm>
          </p:grpSpPr>
          <p:sp>
            <p:nvSpPr>
              <p:cNvPr id="11" name="Freeform 11"/>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2" name="Group 12"/>
            <p:cNvGrpSpPr/>
            <p:nvPr/>
          </p:nvGrpSpPr>
          <p:grpSpPr>
            <a:xfrm>
              <a:off x="11529251" y="0"/>
              <a:ext cx="12268576" cy="6025325"/>
              <a:chOff x="0" y="0"/>
              <a:chExt cx="1339031" cy="657623"/>
            </a:xfrm>
          </p:grpSpPr>
          <p:sp>
            <p:nvSpPr>
              <p:cNvPr id="13" name="Freeform 13"/>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4" name="TextBox 14"/>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5" name="TextBox 15"/>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8) DISPENSER AUTOMÁTICO UNIVERSAL BIDONES PORTATIL</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6" name="TextBox 16"/>
            <p:cNvSpPr txBox="1"/>
            <p:nvPr/>
          </p:nvSpPr>
          <p:spPr>
            <a:xfrm>
              <a:off x="11924006" y="1642891"/>
              <a:ext cx="11585003" cy="38236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 Calidad Premium elaborado en resistente material ABS y Silicona,</a:t>
              </a:r>
            </a:p>
            <a:p>
              <a:pPr algn="just">
                <a:lnSpc>
                  <a:spcPts val="3366"/>
                </a:lnSpc>
              </a:pPr>
              <a:r>
                <a:rPr lang="en-US" sz="1809" b="1">
                  <a:solidFill>
                    <a:srgbClr val="000000"/>
                  </a:solidFill>
                  <a:latin typeface="DM Sans Bold"/>
                  <a:ea typeface="DM Sans Bold"/>
                  <a:cs typeface="DM Sans Bold"/>
                  <a:sym typeface="DM Sans Bold"/>
                </a:rPr>
                <a:t>- Tubo extensor retráctil adaptable a diferentes tamaños de bidones</a:t>
              </a:r>
            </a:p>
            <a:p>
              <a:pPr algn="just">
                <a:lnSpc>
                  <a:spcPts val="3366"/>
                </a:lnSpc>
              </a:pPr>
              <a:r>
                <a:rPr lang="en-US" sz="1809" b="1">
                  <a:solidFill>
                    <a:srgbClr val="000000"/>
                  </a:solidFill>
                  <a:latin typeface="DM Sans Bold"/>
                  <a:ea typeface="DM Sans Bold"/>
                  <a:cs typeface="DM Sans Bold"/>
                  <a:sym typeface="DM Sans Bold"/>
                </a:rPr>
                <a:t>- Adaptador de boca para poder usarse en botellas de agua de 1,5 a 18,9 lts,</a:t>
              </a:r>
            </a:p>
            <a:p>
              <a:pPr algn="just">
                <a:lnSpc>
                  <a:spcPts val="3366"/>
                </a:lnSpc>
              </a:pPr>
              <a:r>
                <a:rPr lang="en-US" sz="1809" b="1">
                  <a:solidFill>
                    <a:srgbClr val="000000"/>
                  </a:solidFill>
                  <a:latin typeface="DM Sans Bold"/>
                  <a:ea typeface="DM Sans Bold"/>
                  <a:cs typeface="DM Sans Bold"/>
                  <a:sym typeface="DM Sans Bold"/>
                </a:rPr>
                <a:t>- Fácil de usar, Instrucciones en el empaque</a:t>
              </a:r>
            </a:p>
            <a:p>
              <a:pPr algn="just">
                <a:lnSpc>
                  <a:spcPts val="3366"/>
                </a:lnSpc>
              </a:pPr>
              <a:r>
                <a:rPr lang="en-US" sz="1809" b="1">
                  <a:solidFill>
                    <a:srgbClr val="000000"/>
                  </a:solidFill>
                  <a:latin typeface="DM Sans Bold"/>
                  <a:ea typeface="DM Sans Bold"/>
                  <a:cs typeface="DM Sans Bold"/>
                  <a:sym typeface="DM Sans Bold"/>
                </a:rPr>
                <a:t>- Agradable combinación de colores negro y blanco,</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7" name="Group 17"/>
            <p:cNvGrpSpPr/>
            <p:nvPr/>
          </p:nvGrpSpPr>
          <p:grpSpPr>
            <a:xfrm>
              <a:off x="5337248" y="0"/>
              <a:ext cx="5771240" cy="6025325"/>
              <a:chOff x="0" y="0"/>
              <a:chExt cx="18614786" cy="19434321"/>
            </a:xfrm>
          </p:grpSpPr>
          <p:sp>
            <p:nvSpPr>
              <p:cNvPr id="18" name="Freeform 18"/>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9" name="Group 19"/>
          <p:cNvGrpSpPr/>
          <p:nvPr/>
        </p:nvGrpSpPr>
        <p:grpSpPr>
          <a:xfrm>
            <a:off x="4253386" y="618882"/>
            <a:ext cx="4328430" cy="4518994"/>
            <a:chOff x="0" y="0"/>
            <a:chExt cx="18614786" cy="19434321"/>
          </a:xfrm>
        </p:grpSpPr>
        <p:sp>
          <p:nvSpPr>
            <p:cNvPr id="20" name="Freeform 20"/>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1" name="Group 21"/>
          <p:cNvGrpSpPr/>
          <p:nvPr/>
        </p:nvGrpSpPr>
        <p:grpSpPr>
          <a:xfrm>
            <a:off x="246733" y="668983"/>
            <a:ext cx="4006653" cy="4518994"/>
            <a:chOff x="0" y="0"/>
            <a:chExt cx="17230956" cy="19434321"/>
          </a:xfrm>
        </p:grpSpPr>
        <p:sp>
          <p:nvSpPr>
            <p:cNvPr id="22" name="Freeform 22"/>
            <p:cNvSpPr/>
            <p:nvPr/>
          </p:nvSpPr>
          <p:spPr>
            <a:xfrm>
              <a:off x="0" y="0"/>
              <a:ext cx="17230956" cy="19434321"/>
            </a:xfrm>
            <a:custGeom>
              <a:avLst/>
              <a:gdLst/>
              <a:ahLst/>
              <a:cxnLst/>
              <a:rect l="l" t="t" r="r" b="b"/>
              <a:pathLst>
                <a:path w="17230956" h="19434321">
                  <a:moveTo>
                    <a:pt x="15436066" y="0"/>
                  </a:moveTo>
                  <a:lnTo>
                    <a:pt x="1794891" y="0"/>
                  </a:lnTo>
                  <a:cubicBezTo>
                    <a:pt x="804111" y="0"/>
                    <a:pt x="0" y="906935"/>
                    <a:pt x="0" y="2024408"/>
                  </a:cubicBezTo>
                  <a:lnTo>
                    <a:pt x="0" y="19434321"/>
                  </a:lnTo>
                  <a:lnTo>
                    <a:pt x="15436066" y="19434321"/>
                  </a:lnTo>
                  <a:cubicBezTo>
                    <a:pt x="16426845" y="19434321"/>
                    <a:pt x="17230956" y="18527387"/>
                    <a:pt x="17230956" y="17409913"/>
                  </a:cubicBezTo>
                  <a:lnTo>
                    <a:pt x="17230956" y="0"/>
                  </a:lnTo>
                  <a:lnTo>
                    <a:pt x="15436066"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9) DISPENSER DENTÍFRICO CEPILLOS DIENTES ORGANIZADOR</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924006" y="1776475"/>
              <a:ext cx="11585003" cy="32648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Dispenser Dentifrico Cepillos Dientes Organizador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Plástico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Porta cepillos: 11 cm x 4 cm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Dispenser: 15 cm x 6 xm</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Blanco</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10) ESCURRIDOR DE PLATOS SECA PLATOS 2 NIVELES CON DESAGUE</a:t>
              </a:r>
            </a:p>
          </p:txBody>
        </p:sp>
        <p:sp>
          <p:nvSpPr>
            <p:cNvPr id="20" name="TextBox 20"/>
            <p:cNvSpPr txBox="1"/>
            <p:nvPr/>
          </p:nvSpPr>
          <p:spPr>
            <a:xfrm>
              <a:off x="11924006" y="1642891"/>
              <a:ext cx="11585003"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Escurridor de Platos 2 Niveles con Desague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Acero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Negro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30cm de ancho x 42cm de largo x 29cm de alto APROX</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13632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11) ESCURRIDOR ORGANIZADOR PARA BACHA PILETA COCINA</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924006" y="1974239"/>
              <a:ext cx="11585003"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Escurridor Organizador Para Bacha Pileta Cocina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Plástico PVC</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Gris y negro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21,5 x 9,5 x 10 cm APROX</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8893671" y="5401750"/>
            <a:ext cx="9201432" cy="4518994"/>
            <a:chOff x="0" y="0"/>
            <a:chExt cx="12268576" cy="6025325"/>
          </a:xfrm>
        </p:grpSpPr>
        <p:grpSp>
          <p:nvGrpSpPr>
            <p:cNvPr id="14" name="Group 14"/>
            <p:cNvGrpSpPr/>
            <p:nvPr/>
          </p:nvGrpSpPr>
          <p:grpSpPr>
            <a:xfrm>
              <a:off x="0" y="0"/>
              <a:ext cx="12268576" cy="6025325"/>
              <a:chOff x="0" y="0"/>
              <a:chExt cx="1339031" cy="657623"/>
            </a:xfrm>
          </p:grpSpPr>
          <p:sp>
            <p:nvSpPr>
              <p:cNvPr id="15" name="Freeform 15"/>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6" name="TextBox 16"/>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7" name="TextBox 17"/>
            <p:cNvSpPr txBox="1"/>
            <p:nvPr/>
          </p:nvSpPr>
          <p:spPr>
            <a:xfrm>
              <a:off x="394755"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12) ESPECIERO CONDIMENTERO IMAN MAGNETICO</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8" name="TextBox 18"/>
            <p:cNvSpPr txBox="1"/>
            <p:nvPr/>
          </p:nvSpPr>
          <p:spPr>
            <a:xfrm>
              <a:off x="341786" y="1319275"/>
              <a:ext cx="11585003" cy="43824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-Especiero Acero inoxidable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-Frasco acero inoxidable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-Tapas con dosificador</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-Base magnética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-Base de apoyo con soporte para mesada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-Se puede colgar en superficies metálicas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de frascos: 6 cm diámetro x 4 cm de alto aprox</a:t>
              </a:r>
            </a:p>
            <a:p>
              <a:pPr algn="just">
                <a:lnSpc>
                  <a:spcPts val="3366"/>
                </a:lnSpc>
              </a:pPr>
              <a:r>
                <a:rPr lang="en-US" sz="1809" b="1">
                  <a:solidFill>
                    <a:srgbClr val="000000"/>
                  </a:solidFill>
                  <a:latin typeface="DM Sans Bold"/>
                  <a:ea typeface="DM Sans Bold"/>
                  <a:cs typeface="DM Sans Bold"/>
                  <a:sym typeface="DM Sans Bold"/>
                </a:rPr>
                <a:t>-Ideal para uso hogareño y profesional</a:t>
              </a:r>
            </a:p>
          </p:txBody>
        </p:sp>
      </p:grpSp>
      <p:grpSp>
        <p:nvGrpSpPr>
          <p:cNvPr id="19" name="Group 19"/>
          <p:cNvGrpSpPr/>
          <p:nvPr/>
        </p:nvGrpSpPr>
        <p:grpSpPr>
          <a:xfrm>
            <a:off x="4245916" y="5401750"/>
            <a:ext cx="4328430" cy="4518994"/>
            <a:chOff x="0" y="0"/>
            <a:chExt cx="18614786" cy="19434321"/>
          </a:xfrm>
        </p:grpSpPr>
        <p:sp>
          <p:nvSpPr>
            <p:cNvPr id="20" name="Freeform 20"/>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21" name="Group 21"/>
          <p:cNvGrpSpPr/>
          <p:nvPr/>
        </p:nvGrpSpPr>
        <p:grpSpPr>
          <a:xfrm>
            <a:off x="-82514" y="5401750"/>
            <a:ext cx="4328430" cy="4518994"/>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13) ESTANTE ORGANIZADOR DE BAÑO CON GANCHOS</a:t>
              </a:r>
            </a:p>
          </p:txBody>
        </p:sp>
        <p:sp>
          <p:nvSpPr>
            <p:cNvPr id="10" name="TextBox 10"/>
            <p:cNvSpPr txBox="1"/>
            <p:nvPr/>
          </p:nvSpPr>
          <p:spPr>
            <a:xfrm>
              <a:off x="11871038" y="1119039"/>
              <a:ext cx="11585003" cy="32648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Estante Organizador de Baño con Ganchos</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34x12,5x16cm APROX</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Negro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Metal</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4488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14) ESTANTE ORGANIZADOR SET X4 MAGNÉTICO</a:t>
              </a:r>
            </a:p>
          </p:txBody>
        </p:sp>
        <p:sp>
          <p:nvSpPr>
            <p:cNvPr id="20" name="TextBox 20"/>
            <p:cNvSpPr txBox="1"/>
            <p:nvPr/>
          </p:nvSpPr>
          <p:spPr>
            <a:xfrm>
              <a:off x="11871038" y="1319275"/>
              <a:ext cx="11585003" cy="38236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Estante Organizador Set X4 Magnético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Acero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 Negro</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Medidas: 27x10cm APROX</a:t>
              </a: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s-AR"/>
          </a:p>
        </p:txBody>
      </p:sp>
      <p:grpSp>
        <p:nvGrpSpPr>
          <p:cNvPr id="3" name="Group 3"/>
          <p:cNvGrpSpPr/>
          <p:nvPr/>
        </p:nvGrpSpPr>
        <p:grpSpPr>
          <a:xfrm>
            <a:off x="246733" y="618882"/>
            <a:ext cx="17848370" cy="4518994"/>
            <a:chOff x="0" y="0"/>
            <a:chExt cx="23797827" cy="6025325"/>
          </a:xfrm>
        </p:grpSpPr>
        <p:grpSp>
          <p:nvGrpSpPr>
            <p:cNvPr id="4" name="Group 4"/>
            <p:cNvGrpSpPr/>
            <p:nvPr/>
          </p:nvGrpSpPr>
          <p:grpSpPr>
            <a:xfrm>
              <a:off x="0" y="0"/>
              <a:ext cx="5337248" cy="6025325"/>
              <a:chOff x="0" y="0"/>
              <a:chExt cx="17214971" cy="19434321"/>
            </a:xfrm>
          </p:grpSpPr>
          <p:sp>
            <p:nvSpPr>
              <p:cNvPr id="5" name="Freeform 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6" name="Group 6"/>
            <p:cNvGrpSpPr/>
            <p:nvPr/>
          </p:nvGrpSpPr>
          <p:grpSpPr>
            <a:xfrm>
              <a:off x="11529251" y="0"/>
              <a:ext cx="12268576" cy="6025325"/>
              <a:chOff x="0" y="0"/>
              <a:chExt cx="1339031" cy="657623"/>
            </a:xfrm>
          </p:grpSpPr>
          <p:sp>
            <p:nvSpPr>
              <p:cNvPr id="7" name="Freeform 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8" name="TextBox 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9" name="TextBox 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15) HUEVERA 2 PISOS PARA 32 HUEVOS</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10" name="TextBox 10"/>
            <p:cNvSpPr txBox="1"/>
            <p:nvPr/>
          </p:nvSpPr>
          <p:spPr>
            <a:xfrm>
              <a:off x="11871038" y="1119039"/>
              <a:ext cx="11585003" cy="2147234"/>
            </a:xfrm>
            <a:prstGeom prst="rect">
              <a:avLst/>
            </a:prstGeom>
          </p:spPr>
          <p:txBody>
            <a:bodyPr lIns="0" tIns="0" rIns="0" bIns="0" rtlCol="0" anchor="t">
              <a:spAutoFit/>
            </a:bodyPr>
            <a:lstStyle/>
            <a:p>
              <a:pPr algn="just">
                <a:lnSpc>
                  <a:spcPts val="3366"/>
                </a:lnSpc>
              </a:pPr>
              <a:r>
                <a:rPr lang="en-US" sz="1809" b="1">
                  <a:solidFill>
                    <a:srgbClr val="000000"/>
                  </a:solidFill>
                  <a:latin typeface="DM Sans Bold"/>
                  <a:ea typeface="DM Sans Bold"/>
                  <a:cs typeface="DM Sans Bold"/>
                  <a:sym typeface="DM Sans Bold"/>
                </a:rPr>
                <a:t>Huevera de 2 Pisos para 32 Huevos</a:t>
              </a:r>
            </a:p>
            <a:p>
              <a:pPr algn="just">
                <a:lnSpc>
                  <a:spcPts val="3366"/>
                </a:lnSpc>
              </a:pPr>
              <a:r>
                <a:rPr lang="en-US" sz="1809" b="1">
                  <a:solidFill>
                    <a:srgbClr val="000000"/>
                  </a:solidFill>
                  <a:latin typeface="DM Sans Bold"/>
                  <a:ea typeface="DM Sans Bold"/>
                  <a:cs typeface="DM Sans Bold"/>
                  <a:sym typeface="DM Sans Bold"/>
                </a:rPr>
                <a:t>Material: Plástico</a:t>
              </a:r>
            </a:p>
            <a:p>
              <a:pPr algn="just">
                <a:lnSpc>
                  <a:spcPts val="3366"/>
                </a:lnSpc>
              </a:pPr>
              <a:r>
                <a:rPr lang="en-US" sz="1809" b="1">
                  <a:solidFill>
                    <a:srgbClr val="000000"/>
                  </a:solidFill>
                  <a:latin typeface="DM Sans Bold"/>
                  <a:ea typeface="DM Sans Bold"/>
                  <a:cs typeface="DM Sans Bold"/>
                  <a:sym typeface="DM Sans Bold"/>
                </a:rPr>
                <a:t>Color: Transparente y blanco</a:t>
              </a:r>
            </a:p>
            <a:p>
              <a:pPr algn="just">
                <a:lnSpc>
                  <a:spcPts val="3366"/>
                </a:lnSpc>
              </a:pPr>
              <a:r>
                <a:rPr lang="en-US" sz="1809" b="1">
                  <a:solidFill>
                    <a:srgbClr val="000000"/>
                  </a:solidFill>
                  <a:latin typeface="DM Sans Bold"/>
                  <a:ea typeface="DM Sans Bold"/>
                  <a:cs typeface="DM Sans Bold"/>
                  <a:sym typeface="DM Sans Bold"/>
                </a:rPr>
                <a:t>Medidas: 22x21x14cm APROX</a:t>
              </a:r>
            </a:p>
          </p:txBody>
        </p:sp>
        <p:grpSp>
          <p:nvGrpSpPr>
            <p:cNvPr id="11" name="Group 11"/>
            <p:cNvGrpSpPr/>
            <p:nvPr/>
          </p:nvGrpSpPr>
          <p:grpSpPr>
            <a:xfrm>
              <a:off x="5337248" y="0"/>
              <a:ext cx="5771240" cy="6025325"/>
              <a:chOff x="0" y="0"/>
              <a:chExt cx="18614786" cy="19434321"/>
            </a:xfrm>
          </p:grpSpPr>
          <p:sp>
            <p:nvSpPr>
              <p:cNvPr id="12" name="Freeform 1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s-AR"/>
              </a:p>
            </p:txBody>
          </p:sp>
        </p:grpSp>
      </p:grpSp>
      <p:grpSp>
        <p:nvGrpSpPr>
          <p:cNvPr id="13" name="Group 13"/>
          <p:cNvGrpSpPr/>
          <p:nvPr/>
        </p:nvGrpSpPr>
        <p:grpSpPr>
          <a:xfrm>
            <a:off x="246733" y="5401750"/>
            <a:ext cx="17848370" cy="4518994"/>
            <a:chOff x="0" y="0"/>
            <a:chExt cx="23797827" cy="6025325"/>
          </a:xfrm>
        </p:grpSpPr>
        <p:grpSp>
          <p:nvGrpSpPr>
            <p:cNvPr id="14" name="Group 14"/>
            <p:cNvGrpSpPr/>
            <p:nvPr/>
          </p:nvGrpSpPr>
          <p:grpSpPr>
            <a:xfrm>
              <a:off x="0" y="0"/>
              <a:ext cx="5337248" cy="6025325"/>
              <a:chOff x="0" y="0"/>
              <a:chExt cx="17214971" cy="19434321"/>
            </a:xfrm>
          </p:grpSpPr>
          <p:sp>
            <p:nvSpPr>
              <p:cNvPr id="15" name="Freeform 15"/>
              <p:cNvSpPr/>
              <p:nvPr/>
            </p:nvSpPr>
            <p:spPr>
              <a:xfrm>
                <a:off x="0" y="0"/>
                <a:ext cx="17214971" cy="19434321"/>
              </a:xfrm>
              <a:custGeom>
                <a:avLst/>
                <a:gdLst/>
                <a:ahLst/>
                <a:cxnLst/>
                <a:rect l="l" t="t" r="r" b="b"/>
                <a:pathLst>
                  <a:path w="17214971" h="19434321">
                    <a:moveTo>
                      <a:pt x="15421745" y="0"/>
                    </a:moveTo>
                    <a:lnTo>
                      <a:pt x="1793226" y="0"/>
                    </a:lnTo>
                    <a:cubicBezTo>
                      <a:pt x="803365" y="0"/>
                      <a:pt x="0" y="906935"/>
                      <a:pt x="0" y="2024408"/>
                    </a:cubicBezTo>
                    <a:lnTo>
                      <a:pt x="0" y="19434321"/>
                    </a:lnTo>
                    <a:lnTo>
                      <a:pt x="15421745" y="19434321"/>
                    </a:lnTo>
                    <a:cubicBezTo>
                      <a:pt x="16411606" y="19434321"/>
                      <a:pt x="17214971" y="18527387"/>
                      <a:pt x="17214971" y="17409913"/>
                    </a:cubicBezTo>
                    <a:lnTo>
                      <a:pt x="17214971" y="0"/>
                    </a:lnTo>
                    <a:lnTo>
                      <a:pt x="15421745"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s-AR"/>
              </a:p>
            </p:txBody>
          </p:sp>
        </p:grpSp>
        <p:grpSp>
          <p:nvGrpSpPr>
            <p:cNvPr id="16" name="Group 16"/>
            <p:cNvGrpSpPr/>
            <p:nvPr/>
          </p:nvGrpSpPr>
          <p:grpSpPr>
            <a:xfrm>
              <a:off x="11529251" y="0"/>
              <a:ext cx="12268576" cy="6025325"/>
              <a:chOff x="0" y="0"/>
              <a:chExt cx="1339031" cy="657623"/>
            </a:xfrm>
          </p:grpSpPr>
          <p:sp>
            <p:nvSpPr>
              <p:cNvPr id="17" name="Freeform 17"/>
              <p:cNvSpPr/>
              <p:nvPr/>
            </p:nvSpPr>
            <p:spPr>
              <a:xfrm>
                <a:off x="0" y="0"/>
                <a:ext cx="1339031" cy="657623"/>
              </a:xfrm>
              <a:custGeom>
                <a:avLst/>
                <a:gdLst/>
                <a:ahLst/>
                <a:cxnLst/>
                <a:rect l="l" t="t" r="r" b="b"/>
                <a:pathLst>
                  <a:path w="1339031" h="657623">
                    <a:moveTo>
                      <a:pt x="0" y="0"/>
                    </a:moveTo>
                    <a:lnTo>
                      <a:pt x="1339031" y="0"/>
                    </a:lnTo>
                    <a:lnTo>
                      <a:pt x="1339031" y="657623"/>
                    </a:lnTo>
                    <a:lnTo>
                      <a:pt x="0" y="657623"/>
                    </a:lnTo>
                    <a:close/>
                  </a:path>
                </a:pathLst>
              </a:custGeom>
              <a:solidFill>
                <a:srgbClr val="FFFFFF">
                  <a:alpha val="69804"/>
                </a:srgbClr>
              </a:solidFill>
            </p:spPr>
            <p:txBody>
              <a:bodyPr/>
              <a:lstStyle/>
              <a:p>
                <a:endParaRPr lang="es-AR"/>
              </a:p>
            </p:txBody>
          </p:sp>
          <p:sp>
            <p:nvSpPr>
              <p:cNvPr id="18" name="TextBox 18"/>
              <p:cNvSpPr txBox="1"/>
              <p:nvPr/>
            </p:nvSpPr>
            <p:spPr>
              <a:xfrm>
                <a:off x="0" y="-57150"/>
                <a:ext cx="1339031" cy="714773"/>
              </a:xfrm>
              <a:prstGeom prst="rect">
                <a:avLst/>
              </a:prstGeom>
            </p:spPr>
            <p:txBody>
              <a:bodyPr lIns="57755" tIns="57755" rIns="57755" bIns="57755" rtlCol="0" anchor="ctr"/>
              <a:lstStyle/>
              <a:p>
                <a:pPr algn="l">
                  <a:lnSpc>
                    <a:spcPts val="3359"/>
                  </a:lnSpc>
                </a:pPr>
                <a:endParaRPr/>
              </a:p>
              <a:p>
                <a:pPr algn="l">
                  <a:lnSpc>
                    <a:spcPts val="3359"/>
                  </a:lnSpc>
                </a:pPr>
                <a:endParaRPr/>
              </a:p>
            </p:txBody>
          </p:sp>
        </p:grpSp>
        <p:sp>
          <p:nvSpPr>
            <p:cNvPr id="19" name="TextBox 19"/>
            <p:cNvSpPr txBox="1"/>
            <p:nvPr/>
          </p:nvSpPr>
          <p:spPr>
            <a:xfrm>
              <a:off x="11924006" y="527515"/>
              <a:ext cx="11585003" cy="906060"/>
            </a:xfrm>
            <a:prstGeom prst="rect">
              <a:avLst/>
            </a:prstGeom>
          </p:spPr>
          <p:txBody>
            <a:bodyPr lIns="0" tIns="0" rIns="0" bIns="0" rtlCol="0" anchor="t">
              <a:spAutoFit/>
            </a:bodyPr>
            <a:lstStyle/>
            <a:p>
              <a:pPr algn="l">
                <a:lnSpc>
                  <a:spcPts val="2707"/>
                </a:lnSpc>
              </a:pPr>
              <a:r>
                <a:rPr lang="en-US" sz="1933" spc="268">
                  <a:solidFill>
                    <a:srgbClr val="000000"/>
                  </a:solidFill>
                  <a:latin typeface="Higuen Elegant Serif"/>
                  <a:ea typeface="Higuen Elegant Serif"/>
                  <a:cs typeface="Higuen Elegant Serif"/>
                  <a:sym typeface="Higuen Elegant Serif"/>
                </a:rPr>
                <a:t>16) LUNCHERA TÉRMICA VIANDA ACERO DOBLE</a:t>
              </a:r>
            </a:p>
            <a:p>
              <a:pPr algn="l">
                <a:lnSpc>
                  <a:spcPts val="2707"/>
                </a:lnSpc>
              </a:pPr>
              <a:endParaRPr lang="en-US" sz="1933" spc="268">
                <a:solidFill>
                  <a:srgbClr val="000000"/>
                </a:solidFill>
                <a:latin typeface="Higuen Elegant Serif"/>
                <a:ea typeface="Higuen Elegant Serif"/>
                <a:cs typeface="Higuen Elegant Serif"/>
                <a:sym typeface="Higuen Elegant Serif"/>
              </a:endParaRPr>
            </a:p>
          </p:txBody>
        </p:sp>
        <p:sp>
          <p:nvSpPr>
            <p:cNvPr id="20" name="TextBox 20"/>
            <p:cNvSpPr txBox="1"/>
            <p:nvPr/>
          </p:nvSpPr>
          <p:spPr>
            <a:xfrm>
              <a:off x="11924006" y="894820"/>
              <a:ext cx="11585003" cy="2706034"/>
            </a:xfrm>
            <a:prstGeom prst="rect">
              <a:avLst/>
            </a:prstGeom>
          </p:spPr>
          <p:txBody>
            <a:bodyPr lIns="0" tIns="0" rIns="0" bIns="0" rtlCol="0" anchor="t">
              <a:spAutoFit/>
            </a:bodyPr>
            <a:lstStyle/>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Lunchera Térmica Vianda Acero Doble</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Capacidad en volumen: 1400ML</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Colores: Verde, Celeste y Rosa</a:t>
              </a:r>
            </a:p>
            <a:p>
              <a:pPr marL="390741" lvl="1" indent="-195371" algn="just">
                <a:lnSpc>
                  <a:spcPts val="3366"/>
                </a:lnSpc>
                <a:buFont typeface="Arial"/>
                <a:buChar char="•"/>
              </a:pPr>
              <a:r>
                <a:rPr lang="en-US" sz="1809" b="1">
                  <a:solidFill>
                    <a:srgbClr val="000000"/>
                  </a:solidFill>
                  <a:latin typeface="DM Sans Bold"/>
                  <a:ea typeface="DM Sans Bold"/>
                  <a:cs typeface="DM Sans Bold"/>
                  <a:sym typeface="DM Sans Bold"/>
                </a:rPr>
                <a:t>Material exterior: Plástico</a:t>
              </a:r>
            </a:p>
            <a:p>
              <a:pPr algn="just">
                <a:lnSpc>
                  <a:spcPts val="3366"/>
                </a:lnSpc>
              </a:pPr>
              <a:endParaRPr lang="en-US" sz="1809" b="1">
                <a:solidFill>
                  <a:srgbClr val="000000"/>
                </a:solidFill>
                <a:latin typeface="DM Sans Bold"/>
                <a:ea typeface="DM Sans Bold"/>
                <a:cs typeface="DM Sans Bold"/>
                <a:sym typeface="DM Sans Bold"/>
              </a:endParaRPr>
            </a:p>
          </p:txBody>
        </p:sp>
        <p:grpSp>
          <p:nvGrpSpPr>
            <p:cNvPr id="21" name="Group 21"/>
            <p:cNvGrpSpPr/>
            <p:nvPr/>
          </p:nvGrpSpPr>
          <p:grpSpPr>
            <a:xfrm>
              <a:off x="5337248" y="0"/>
              <a:ext cx="5771240" cy="6025325"/>
              <a:chOff x="0" y="0"/>
              <a:chExt cx="18614786" cy="19434321"/>
            </a:xfrm>
          </p:grpSpPr>
          <p:sp>
            <p:nvSpPr>
              <p:cNvPr id="22" name="Freeform 22"/>
              <p:cNvSpPr/>
              <p:nvPr/>
            </p:nvSpPr>
            <p:spPr>
              <a:xfrm>
                <a:off x="0" y="0"/>
                <a:ext cx="18614786" cy="19434321"/>
              </a:xfrm>
              <a:custGeom>
                <a:avLst/>
                <a:gdLst/>
                <a:ahLst/>
                <a:cxnLst/>
                <a:rect l="l" t="t" r="r" b="b"/>
                <a:pathLst>
                  <a:path w="18614786" h="19434321">
                    <a:moveTo>
                      <a:pt x="16675745" y="0"/>
                    </a:moveTo>
                    <a:lnTo>
                      <a:pt x="1939040" y="0"/>
                    </a:lnTo>
                    <a:cubicBezTo>
                      <a:pt x="868690" y="0"/>
                      <a:pt x="0" y="906935"/>
                      <a:pt x="0" y="2024408"/>
                    </a:cubicBezTo>
                    <a:lnTo>
                      <a:pt x="0" y="19434321"/>
                    </a:lnTo>
                    <a:lnTo>
                      <a:pt x="16675745" y="19434321"/>
                    </a:lnTo>
                    <a:cubicBezTo>
                      <a:pt x="17746095" y="19434321"/>
                      <a:pt x="18614786" y="18527387"/>
                      <a:pt x="18614786" y="17409913"/>
                    </a:cubicBezTo>
                    <a:lnTo>
                      <a:pt x="18614786" y="0"/>
                    </a:lnTo>
                    <a:lnTo>
                      <a:pt x="16675745"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s-AR"/>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1324</TotalTime>
  <Words>4747</Words>
  <Application>Microsoft Macintosh PowerPoint</Application>
  <PresentationFormat>Personalizado</PresentationFormat>
  <Paragraphs>547</Paragraphs>
  <Slides>48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48</vt:i4>
      </vt:variant>
    </vt:vector>
  </HeadingPairs>
  <TitlesOfParts>
    <vt:vector size="53" baseType="lpstr">
      <vt:lpstr>Higuen Elegant Serif</vt:lpstr>
      <vt:lpstr>Arial</vt:lpstr>
      <vt:lpstr>DM Sans Bold</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Importados Julio</dc:title>
  <cp:lastModifiedBy>lopezrominalorena lopez</cp:lastModifiedBy>
  <cp:revision>2</cp:revision>
  <dcterms:created xsi:type="dcterms:W3CDTF">2006-08-16T00:00:00Z</dcterms:created>
  <dcterms:modified xsi:type="dcterms:W3CDTF">2026-06-25T13:32:37Z</dcterms:modified>
  <dc:identifier>DAHNZ4L1Wts</dc:identifier>
</cp:coreProperties>
</file>